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 autoCompressPictures="0">
  <p:sldMasterIdLst>
    <p:sldMasterId id="2147483648" r:id="rId1"/>
  </p:sldMasterIdLst>
  <p:notesMasterIdLst>
    <p:notesMasterId r:id="rId12"/>
  </p:notesMasterIdLst>
  <p:handoutMasterIdLst>
    <p:handoutMasterId r:id="rId13"/>
  </p:handoutMasterIdLst>
  <p:sldIdLst>
    <p:sldId id="293" r:id="rId2"/>
    <p:sldId id="315" r:id="rId3"/>
    <p:sldId id="316" r:id="rId4"/>
    <p:sldId id="317" r:id="rId5"/>
    <p:sldId id="318" r:id="rId6"/>
    <p:sldId id="319" r:id="rId7"/>
    <p:sldId id="320" r:id="rId8"/>
    <p:sldId id="263" r:id="rId9"/>
    <p:sldId id="287" r:id="rId10"/>
    <p:sldId id="300" r:id="rId11"/>
  </p:sldIdLst>
  <p:sldSz cx="9144000" cy="6858000" type="screen4x3"/>
  <p:notesSz cx="6667500" cy="9904413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" charset="0"/>
        <a:ea typeface="ＭＳ Ｐゴシック" pitchFamily="34" charset="-128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" charset="0"/>
        <a:ea typeface="ＭＳ Ｐゴシック" pitchFamily="34" charset="-128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" charset="0"/>
        <a:ea typeface="ＭＳ Ｐゴシック" pitchFamily="34" charset="-128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" charset="0"/>
        <a:ea typeface="ＭＳ Ｐゴシック" pitchFamily="34" charset="-128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" charset="0"/>
        <a:ea typeface="ＭＳ Ｐゴシック" pitchFamily="34" charset="-128"/>
        <a:cs typeface="+mn-cs"/>
      </a:defRPr>
    </a:lvl5pPr>
    <a:lvl6pPr marL="2286000" algn="l" defTabSz="914400" rtl="0" eaLnBrk="1" latinLnBrk="0" hangingPunct="1">
      <a:defRPr sz="2400" kern="1200">
        <a:solidFill>
          <a:schemeClr val="tx1"/>
        </a:solidFill>
        <a:latin typeface="Times" charset="0"/>
        <a:ea typeface="ＭＳ Ｐゴシック" pitchFamily="34" charset="-128"/>
        <a:cs typeface="+mn-cs"/>
      </a:defRPr>
    </a:lvl6pPr>
    <a:lvl7pPr marL="2743200" algn="l" defTabSz="914400" rtl="0" eaLnBrk="1" latinLnBrk="0" hangingPunct="1">
      <a:defRPr sz="2400" kern="1200">
        <a:solidFill>
          <a:schemeClr val="tx1"/>
        </a:solidFill>
        <a:latin typeface="Times" charset="0"/>
        <a:ea typeface="ＭＳ Ｐゴシック" pitchFamily="34" charset="-128"/>
        <a:cs typeface="+mn-cs"/>
      </a:defRPr>
    </a:lvl7pPr>
    <a:lvl8pPr marL="3200400" algn="l" defTabSz="914400" rtl="0" eaLnBrk="1" latinLnBrk="0" hangingPunct="1">
      <a:defRPr sz="2400" kern="1200">
        <a:solidFill>
          <a:schemeClr val="tx1"/>
        </a:solidFill>
        <a:latin typeface="Times" charset="0"/>
        <a:ea typeface="ＭＳ Ｐゴシック" pitchFamily="34" charset="-128"/>
        <a:cs typeface="+mn-cs"/>
      </a:defRPr>
    </a:lvl8pPr>
    <a:lvl9pPr marL="3657600" algn="l" defTabSz="914400" rtl="0" eaLnBrk="1" latinLnBrk="0" hangingPunct="1">
      <a:defRPr sz="2400" kern="1200">
        <a:solidFill>
          <a:schemeClr val="tx1"/>
        </a:solidFill>
        <a:latin typeface="Times" charset="0"/>
        <a:ea typeface="ＭＳ Ｐゴシック" pitchFamily="34" charset="-128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ED3E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6162" autoAdjust="0"/>
    <p:restoredTop sz="92801" autoAdjust="0"/>
  </p:normalViewPr>
  <p:slideViewPr>
    <p:cSldViewPr>
      <p:cViewPr varScale="1">
        <p:scale>
          <a:sx n="48" d="100"/>
          <a:sy n="48" d="100"/>
        </p:scale>
        <p:origin x="1320" y="8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handoutMaster" Target="handoutMasters/handout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889977" cy="495776"/>
          </a:xfrm>
          <a:prstGeom prst="rect">
            <a:avLst/>
          </a:prstGeom>
        </p:spPr>
        <p:txBody>
          <a:bodyPr vert="horz" lIns="90599" tIns="45299" rIns="90599" bIns="45299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775967" y="0"/>
            <a:ext cx="2889977" cy="495776"/>
          </a:xfrm>
          <a:prstGeom prst="rect">
            <a:avLst/>
          </a:prstGeom>
        </p:spPr>
        <p:txBody>
          <a:bodyPr vert="horz" lIns="90599" tIns="45299" rIns="90599" bIns="45299" rtlCol="0"/>
          <a:lstStyle>
            <a:lvl1pPr algn="r">
              <a:defRPr sz="1200"/>
            </a:lvl1pPr>
          </a:lstStyle>
          <a:p>
            <a:fld id="{1B46E8BC-7DEE-4C89-ABD4-DC2F14574F27}" type="datetimeFigureOut">
              <a:rPr lang="en-US" smtClean="0"/>
              <a:t>05/24/2020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407054"/>
            <a:ext cx="2889977" cy="495775"/>
          </a:xfrm>
          <a:prstGeom prst="rect">
            <a:avLst/>
          </a:prstGeom>
        </p:spPr>
        <p:txBody>
          <a:bodyPr vert="horz" lIns="90599" tIns="45299" rIns="90599" bIns="45299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775967" y="9407054"/>
            <a:ext cx="2889977" cy="495775"/>
          </a:xfrm>
          <a:prstGeom prst="rect">
            <a:avLst/>
          </a:prstGeom>
        </p:spPr>
        <p:txBody>
          <a:bodyPr vert="horz" lIns="90599" tIns="45299" rIns="90599" bIns="45299" rtlCol="0" anchor="b"/>
          <a:lstStyle>
            <a:lvl1pPr algn="r">
              <a:defRPr sz="1200"/>
            </a:lvl1pPr>
          </a:lstStyle>
          <a:p>
            <a:fld id="{2F865C8A-D67E-4F28-AF37-9391F9E7C7C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095364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889250" cy="4952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0599" tIns="45299" rIns="90599" bIns="45299" numCol="1" anchor="t" anchorCtr="0" compatLnSpc="1">
            <a:prstTxWarp prst="textNoShape">
              <a:avLst/>
            </a:prstTxWarp>
          </a:bodyPr>
          <a:lstStyle>
            <a:lvl1pPr>
              <a:defRPr sz="1200">
                <a:ea typeface="+mn-ea"/>
              </a:defRPr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7171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778251" y="0"/>
            <a:ext cx="2889250" cy="4952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0599" tIns="45299" rIns="90599" bIns="45299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ea typeface="+mn-ea"/>
              </a:defRPr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33796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857250" y="742950"/>
            <a:ext cx="4953000" cy="371475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173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889000" y="4704596"/>
            <a:ext cx="4889500" cy="44569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0599" tIns="45299" rIns="90599" bIns="45299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  <p:sp>
        <p:nvSpPr>
          <p:cNvPr id="7174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409192"/>
            <a:ext cx="2889250" cy="4952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0599" tIns="45299" rIns="90599" bIns="45299" numCol="1" anchor="b" anchorCtr="0" compatLnSpc="1">
            <a:prstTxWarp prst="textNoShape">
              <a:avLst/>
            </a:prstTxWarp>
          </a:bodyPr>
          <a:lstStyle>
            <a:lvl1pPr>
              <a:defRPr sz="1200">
                <a:ea typeface="+mn-ea"/>
              </a:defRPr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7175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778251" y="9409192"/>
            <a:ext cx="2889250" cy="4952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0599" tIns="45299" rIns="90599" bIns="45299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ea typeface="ＭＳ Ｐゴシック" charset="-128"/>
              </a:defRPr>
            </a:lvl1pPr>
          </a:lstStyle>
          <a:p>
            <a:pPr>
              <a:defRPr/>
            </a:pPr>
            <a:fld id="{4E7C91B8-06E2-4B22-96AC-945B5D039EB9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748448082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" charset="0"/>
        <a:ea typeface="ＭＳ Ｐゴシック" charset="-128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" charset="0"/>
        <a:ea typeface="ＭＳ Ｐゴシック" charset="-128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" charset="0"/>
        <a:ea typeface="ＭＳ Ｐゴシック" charset="-128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" charset="0"/>
        <a:ea typeface="ＭＳ Ｐゴシック" charset="-128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" charset="0"/>
        <a:ea typeface="ＭＳ Ｐゴシック" charset="-128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imes" charset="0"/>
                <a:ea typeface="ＭＳ Ｐゴシック" pitchFamily="34" charset="-128"/>
              </a:defRPr>
            </a:lvl1pPr>
            <a:lvl2pPr marL="37582753" indent="-37129759">
              <a:defRPr sz="2400">
                <a:solidFill>
                  <a:schemeClr val="tx1"/>
                </a:solidFill>
                <a:latin typeface="Times" charset="0"/>
                <a:ea typeface="ＭＳ Ｐゴシック" pitchFamily="34" charset="-128"/>
              </a:defRPr>
            </a:lvl2pPr>
            <a:lvl3pPr marL="1132484" indent="-226497">
              <a:defRPr sz="2400">
                <a:solidFill>
                  <a:schemeClr val="tx1"/>
                </a:solidFill>
                <a:latin typeface="Times" charset="0"/>
                <a:ea typeface="ＭＳ Ｐゴシック" pitchFamily="34" charset="-128"/>
              </a:defRPr>
            </a:lvl3pPr>
            <a:lvl4pPr marL="1585478" indent="-226497">
              <a:defRPr sz="2400">
                <a:solidFill>
                  <a:schemeClr val="tx1"/>
                </a:solidFill>
                <a:latin typeface="Times" charset="0"/>
                <a:ea typeface="ＭＳ Ｐゴシック" pitchFamily="34" charset="-128"/>
              </a:defRPr>
            </a:lvl4pPr>
            <a:lvl5pPr marL="2038472" indent="-226497">
              <a:defRPr sz="2400">
                <a:solidFill>
                  <a:schemeClr val="tx1"/>
                </a:solidFill>
                <a:latin typeface="Times" charset="0"/>
                <a:ea typeface="ＭＳ Ｐゴシック" pitchFamily="34" charset="-128"/>
              </a:defRPr>
            </a:lvl5pPr>
            <a:lvl6pPr marL="2491466" indent="-226497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  <a:ea typeface="ＭＳ Ｐゴシック" pitchFamily="34" charset="-128"/>
              </a:defRPr>
            </a:lvl6pPr>
            <a:lvl7pPr marL="2944459" indent="-226497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  <a:ea typeface="ＭＳ Ｐゴシック" pitchFamily="34" charset="-128"/>
              </a:defRPr>
            </a:lvl7pPr>
            <a:lvl8pPr marL="3397453" indent="-226497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  <a:ea typeface="ＭＳ Ｐゴシック" pitchFamily="34" charset="-128"/>
              </a:defRPr>
            </a:lvl8pPr>
            <a:lvl9pPr marL="3850447" indent="-226497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  <a:ea typeface="ＭＳ Ｐゴシック" pitchFamily="34" charset="-128"/>
              </a:defRPr>
            </a:lvl9pPr>
          </a:lstStyle>
          <a:p>
            <a:fld id="{9A25C1A9-B953-45BE-BB5C-CB5BD8061DB7}" type="slidenum">
              <a:rPr lang="en-US" altLang="en-US" sz="1200"/>
              <a:pPr/>
              <a:t>1</a:t>
            </a:fld>
            <a:endParaRPr lang="en-US" altLang="en-US" sz="1200" dirty="0"/>
          </a:p>
        </p:txBody>
      </p:sp>
      <p:sp>
        <p:nvSpPr>
          <p:cNvPr id="3481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857250" y="742950"/>
            <a:ext cx="4953000" cy="3714750"/>
          </a:xfrm>
          <a:ln/>
        </p:spPr>
      </p:sp>
      <p:sp>
        <p:nvSpPr>
          <p:cNvPr id="3482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dirty="0">
              <a:ea typeface="ＭＳ Ｐゴシック" pitchFamily="34" charset="-128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857250" y="742950"/>
            <a:ext cx="4953000" cy="3714750"/>
          </a:xfrm>
          <a:ln/>
        </p:spPr>
      </p:sp>
      <p:sp>
        <p:nvSpPr>
          <p:cNvPr id="37891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GB" altLang="en-US" dirty="0">
              <a:ea typeface="ＭＳ Ｐゴシック" pitchFamily="34" charset="-128"/>
            </a:endParaRPr>
          </a:p>
        </p:txBody>
      </p:sp>
      <p:sp>
        <p:nvSpPr>
          <p:cNvPr id="37892" name="Slide Number Placeholder 3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imes" charset="0"/>
                <a:ea typeface="ＭＳ Ｐゴシック" pitchFamily="34" charset="-128"/>
              </a:defRPr>
            </a:lvl1pPr>
            <a:lvl2pPr marL="736115" indent="-283121">
              <a:defRPr sz="2400">
                <a:solidFill>
                  <a:schemeClr val="tx1"/>
                </a:solidFill>
                <a:latin typeface="Times" charset="0"/>
                <a:ea typeface="ＭＳ Ｐゴシック" pitchFamily="34" charset="-128"/>
              </a:defRPr>
            </a:lvl2pPr>
            <a:lvl3pPr marL="1132484" indent="-226497">
              <a:defRPr sz="2400">
                <a:solidFill>
                  <a:schemeClr val="tx1"/>
                </a:solidFill>
                <a:latin typeface="Times" charset="0"/>
                <a:ea typeface="ＭＳ Ｐゴシック" pitchFamily="34" charset="-128"/>
              </a:defRPr>
            </a:lvl3pPr>
            <a:lvl4pPr marL="1585478" indent="-226497">
              <a:defRPr sz="2400">
                <a:solidFill>
                  <a:schemeClr val="tx1"/>
                </a:solidFill>
                <a:latin typeface="Times" charset="0"/>
                <a:ea typeface="ＭＳ Ｐゴシック" pitchFamily="34" charset="-128"/>
              </a:defRPr>
            </a:lvl4pPr>
            <a:lvl5pPr marL="2038472" indent="-226497">
              <a:defRPr sz="2400">
                <a:solidFill>
                  <a:schemeClr val="tx1"/>
                </a:solidFill>
                <a:latin typeface="Times" charset="0"/>
                <a:ea typeface="ＭＳ Ｐゴシック" pitchFamily="34" charset="-128"/>
              </a:defRPr>
            </a:lvl5pPr>
            <a:lvl6pPr marL="2491466" indent="-226497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  <a:ea typeface="ＭＳ Ｐゴシック" pitchFamily="34" charset="-128"/>
              </a:defRPr>
            </a:lvl6pPr>
            <a:lvl7pPr marL="2944459" indent="-226497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  <a:ea typeface="ＭＳ Ｐゴシック" pitchFamily="34" charset="-128"/>
              </a:defRPr>
            </a:lvl7pPr>
            <a:lvl8pPr marL="3397453" indent="-226497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  <a:ea typeface="ＭＳ Ｐゴシック" pitchFamily="34" charset="-128"/>
              </a:defRPr>
            </a:lvl8pPr>
            <a:lvl9pPr marL="3850447" indent="-226497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  <a:ea typeface="ＭＳ Ｐゴシック" pitchFamily="34" charset="-128"/>
              </a:defRPr>
            </a:lvl9pPr>
          </a:lstStyle>
          <a:p>
            <a:fld id="{B215ACBA-FBE3-41AB-B2B0-60354B6F2B25}" type="slidenum">
              <a:rPr lang="en-US" altLang="en-US" sz="1200"/>
              <a:pPr/>
              <a:t>8</a:t>
            </a:fld>
            <a:endParaRPr lang="en-US" altLang="en-US" sz="1200" dirty="0"/>
          </a:p>
        </p:txBody>
      </p:sp>
    </p:spTree>
    <p:extLst>
      <p:ext uri="{BB962C8B-B14F-4D97-AF65-F5344CB8AC3E}">
        <p14:creationId xmlns:p14="http://schemas.microsoft.com/office/powerpoint/2010/main" val="14688740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857250" y="742950"/>
            <a:ext cx="4953000" cy="3714750"/>
          </a:xfrm>
          <a:ln/>
        </p:spPr>
      </p:sp>
      <p:sp>
        <p:nvSpPr>
          <p:cNvPr id="55299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GB" altLang="en-US" dirty="0">
              <a:ea typeface="ＭＳ Ｐゴシック" pitchFamily="34" charset="-128"/>
            </a:endParaRPr>
          </a:p>
        </p:txBody>
      </p:sp>
      <p:sp>
        <p:nvSpPr>
          <p:cNvPr id="55300" name="Slide Number Placeholder 3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imes" charset="0"/>
                <a:ea typeface="ＭＳ Ｐゴシック" pitchFamily="34" charset="-128"/>
              </a:defRPr>
            </a:lvl1pPr>
            <a:lvl2pPr marL="736115" indent="-283121">
              <a:defRPr sz="2400">
                <a:solidFill>
                  <a:schemeClr val="tx1"/>
                </a:solidFill>
                <a:latin typeface="Times" charset="0"/>
                <a:ea typeface="ＭＳ Ｐゴシック" pitchFamily="34" charset="-128"/>
              </a:defRPr>
            </a:lvl2pPr>
            <a:lvl3pPr marL="1132484" indent="-226497">
              <a:defRPr sz="2400">
                <a:solidFill>
                  <a:schemeClr val="tx1"/>
                </a:solidFill>
                <a:latin typeface="Times" charset="0"/>
                <a:ea typeface="ＭＳ Ｐゴシック" pitchFamily="34" charset="-128"/>
              </a:defRPr>
            </a:lvl3pPr>
            <a:lvl4pPr marL="1585478" indent="-226497">
              <a:defRPr sz="2400">
                <a:solidFill>
                  <a:schemeClr val="tx1"/>
                </a:solidFill>
                <a:latin typeface="Times" charset="0"/>
                <a:ea typeface="ＭＳ Ｐゴシック" pitchFamily="34" charset="-128"/>
              </a:defRPr>
            </a:lvl4pPr>
            <a:lvl5pPr marL="2038472" indent="-226497">
              <a:defRPr sz="2400">
                <a:solidFill>
                  <a:schemeClr val="tx1"/>
                </a:solidFill>
                <a:latin typeface="Times" charset="0"/>
                <a:ea typeface="ＭＳ Ｐゴシック" pitchFamily="34" charset="-128"/>
              </a:defRPr>
            </a:lvl5pPr>
            <a:lvl6pPr marL="2491466" indent="-226497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  <a:ea typeface="ＭＳ Ｐゴシック" pitchFamily="34" charset="-128"/>
              </a:defRPr>
            </a:lvl6pPr>
            <a:lvl7pPr marL="2944459" indent="-226497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  <a:ea typeface="ＭＳ Ｐゴシック" pitchFamily="34" charset="-128"/>
              </a:defRPr>
            </a:lvl7pPr>
            <a:lvl8pPr marL="3397453" indent="-226497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  <a:ea typeface="ＭＳ Ｐゴシック" pitchFamily="34" charset="-128"/>
              </a:defRPr>
            </a:lvl8pPr>
            <a:lvl9pPr marL="3850447" indent="-226497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  <a:ea typeface="ＭＳ Ｐゴシック" pitchFamily="34" charset="-128"/>
              </a:defRPr>
            </a:lvl9pPr>
          </a:lstStyle>
          <a:p>
            <a:fld id="{705A43F1-05D2-4616-AAD4-E02623030A7B}" type="slidenum">
              <a:rPr lang="en-GB" altLang="en-US" sz="1200"/>
              <a:pPr/>
              <a:t>10</a:t>
            </a:fld>
            <a:endParaRPr lang="en-GB" altLang="en-US" sz="1200" dirty="0"/>
          </a:p>
        </p:txBody>
      </p:sp>
    </p:spTree>
    <p:extLst>
      <p:ext uri="{BB962C8B-B14F-4D97-AF65-F5344CB8AC3E}">
        <p14:creationId xmlns:p14="http://schemas.microsoft.com/office/powerpoint/2010/main" val="424911618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7"/>
            <a:ext cx="7772400" cy="1470025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D29D427-1F5C-4FBB-97C1-6A35AECEE9F3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194272352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8FA7F46-7CAD-45B5-B7A4-1952F8186AE1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  <p:sp>
        <p:nvSpPr>
          <p:cNvPr id="8" name="Rectangle 7"/>
          <p:cNvSpPr>
            <a:spLocks noChangeArrowheads="1"/>
          </p:cNvSpPr>
          <p:nvPr userDrawn="1"/>
        </p:nvSpPr>
        <p:spPr bwMode="auto">
          <a:xfrm>
            <a:off x="0" y="6059488"/>
            <a:ext cx="9144000" cy="341312"/>
          </a:xfrm>
          <a:prstGeom prst="rect">
            <a:avLst/>
          </a:prstGeom>
          <a:solidFill>
            <a:srgbClr val="000000">
              <a:alpha val="27058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" charset="0"/>
                <a:ea typeface="ＭＳ Ｐゴシック" pitchFamily="34" charset="-128"/>
              </a:defRPr>
            </a:lvl1pPr>
            <a:lvl2pPr marL="37931725" indent="-37474525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" charset="0"/>
                <a:ea typeface="ＭＳ Ｐゴシック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" charset="0"/>
                <a:ea typeface="ＭＳ Ｐゴシック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" charset="0"/>
                <a:ea typeface="ＭＳ Ｐゴシック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charset="0"/>
                <a:ea typeface="ＭＳ Ｐゴシック" pitchFamily="34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en-US" altLang="en-US" sz="2400" dirty="0"/>
          </a:p>
        </p:txBody>
      </p:sp>
      <p:sp>
        <p:nvSpPr>
          <p:cNvPr id="9" name="Rectangle 8"/>
          <p:cNvSpPr>
            <a:spLocks noChangeArrowheads="1"/>
          </p:cNvSpPr>
          <p:nvPr userDrawn="1"/>
        </p:nvSpPr>
        <p:spPr bwMode="auto">
          <a:xfrm>
            <a:off x="0" y="6503988"/>
            <a:ext cx="9144000" cy="125412"/>
          </a:xfrm>
          <a:prstGeom prst="rect">
            <a:avLst/>
          </a:prstGeom>
          <a:solidFill>
            <a:srgbClr val="000000">
              <a:alpha val="27058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" charset="0"/>
                <a:ea typeface="ＭＳ Ｐゴシック" pitchFamily="34" charset="-128"/>
              </a:defRPr>
            </a:lvl1pPr>
            <a:lvl2pPr marL="37931725" indent="-37474525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" charset="0"/>
                <a:ea typeface="ＭＳ Ｐゴシック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" charset="0"/>
                <a:ea typeface="ＭＳ Ｐゴシック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" charset="0"/>
                <a:ea typeface="ＭＳ Ｐゴシック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charset="0"/>
                <a:ea typeface="ＭＳ Ｐゴシック" pitchFamily="34" charset="-128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endParaRPr lang="en-US" altLang="en-US" sz="2400" dirty="0"/>
          </a:p>
        </p:txBody>
      </p:sp>
      <p:sp>
        <p:nvSpPr>
          <p:cNvPr id="10" name="Line 10"/>
          <p:cNvSpPr>
            <a:spLocks noChangeShapeType="1"/>
          </p:cNvSpPr>
          <p:nvPr userDrawn="1"/>
        </p:nvSpPr>
        <p:spPr bwMode="auto">
          <a:xfrm>
            <a:off x="0" y="6705600"/>
            <a:ext cx="9144000" cy="0"/>
          </a:xfrm>
          <a:prstGeom prst="line">
            <a:avLst/>
          </a:prstGeom>
          <a:noFill/>
          <a:ln w="47625">
            <a:solidFill>
              <a:srgbClr val="000000">
                <a:alpha val="27058"/>
              </a:srgbClr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GB" sz="2400" dirty="0"/>
          </a:p>
        </p:txBody>
      </p:sp>
    </p:spTree>
    <p:extLst>
      <p:ext uri="{BB962C8B-B14F-4D97-AF65-F5344CB8AC3E}">
        <p14:creationId xmlns:p14="http://schemas.microsoft.com/office/powerpoint/2010/main" val="375657560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2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9518BA5-1E3F-41D6-9E67-C6EC8E06853D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  <p:sp>
        <p:nvSpPr>
          <p:cNvPr id="8" name="Rectangle 7"/>
          <p:cNvSpPr>
            <a:spLocks noChangeArrowheads="1"/>
          </p:cNvSpPr>
          <p:nvPr userDrawn="1"/>
        </p:nvSpPr>
        <p:spPr bwMode="auto">
          <a:xfrm>
            <a:off x="0" y="6059488"/>
            <a:ext cx="9144000" cy="341312"/>
          </a:xfrm>
          <a:prstGeom prst="rect">
            <a:avLst/>
          </a:prstGeom>
          <a:solidFill>
            <a:srgbClr val="000000">
              <a:alpha val="27058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" charset="0"/>
                <a:ea typeface="ＭＳ Ｐゴシック" pitchFamily="34" charset="-128"/>
              </a:defRPr>
            </a:lvl1pPr>
            <a:lvl2pPr marL="37931725" indent="-37474525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" charset="0"/>
                <a:ea typeface="ＭＳ Ｐゴシック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" charset="0"/>
                <a:ea typeface="ＭＳ Ｐゴシック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" charset="0"/>
                <a:ea typeface="ＭＳ Ｐゴシック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charset="0"/>
                <a:ea typeface="ＭＳ Ｐゴシック" pitchFamily="34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en-US" altLang="en-US" sz="2400" dirty="0"/>
          </a:p>
        </p:txBody>
      </p:sp>
      <p:sp>
        <p:nvSpPr>
          <p:cNvPr id="9" name="Rectangle 8"/>
          <p:cNvSpPr>
            <a:spLocks noChangeArrowheads="1"/>
          </p:cNvSpPr>
          <p:nvPr userDrawn="1"/>
        </p:nvSpPr>
        <p:spPr bwMode="auto">
          <a:xfrm>
            <a:off x="0" y="6503988"/>
            <a:ext cx="9144000" cy="125412"/>
          </a:xfrm>
          <a:prstGeom prst="rect">
            <a:avLst/>
          </a:prstGeom>
          <a:solidFill>
            <a:srgbClr val="000000">
              <a:alpha val="27058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" charset="0"/>
                <a:ea typeface="ＭＳ Ｐゴシック" pitchFamily="34" charset="-128"/>
              </a:defRPr>
            </a:lvl1pPr>
            <a:lvl2pPr marL="37931725" indent="-37474525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" charset="0"/>
                <a:ea typeface="ＭＳ Ｐゴシック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" charset="0"/>
                <a:ea typeface="ＭＳ Ｐゴシック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" charset="0"/>
                <a:ea typeface="ＭＳ Ｐゴシック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charset="0"/>
                <a:ea typeface="ＭＳ Ｐゴシック" pitchFamily="34" charset="-128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endParaRPr lang="en-US" altLang="en-US" sz="2400" dirty="0"/>
          </a:p>
        </p:txBody>
      </p:sp>
      <p:sp>
        <p:nvSpPr>
          <p:cNvPr id="10" name="Line 10"/>
          <p:cNvSpPr>
            <a:spLocks noChangeShapeType="1"/>
          </p:cNvSpPr>
          <p:nvPr userDrawn="1"/>
        </p:nvSpPr>
        <p:spPr bwMode="auto">
          <a:xfrm>
            <a:off x="0" y="6705600"/>
            <a:ext cx="9144000" cy="0"/>
          </a:xfrm>
          <a:prstGeom prst="line">
            <a:avLst/>
          </a:prstGeom>
          <a:noFill/>
          <a:ln w="47625">
            <a:solidFill>
              <a:srgbClr val="000000">
                <a:alpha val="27058"/>
              </a:srgbClr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GB" sz="2400" dirty="0"/>
          </a:p>
        </p:txBody>
      </p:sp>
    </p:spTree>
    <p:extLst>
      <p:ext uri="{BB962C8B-B14F-4D97-AF65-F5344CB8AC3E}">
        <p14:creationId xmlns:p14="http://schemas.microsoft.com/office/powerpoint/2010/main" val="282374122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46486E2-104E-40B9-BFD1-DF93882E0720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84321946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6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6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63BFFEB-31B9-432A-9F0D-9C61300DA5DB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117440438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D019CD0-E8C6-4F83-A8F0-12F1FFFB4729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167523587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A5DAC14-C0EA-4B06-A6E9-88D2315D7F8A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  <p:sp>
        <p:nvSpPr>
          <p:cNvPr id="6" name="Rectangle 7"/>
          <p:cNvSpPr>
            <a:spLocks noChangeArrowheads="1"/>
          </p:cNvSpPr>
          <p:nvPr userDrawn="1"/>
        </p:nvSpPr>
        <p:spPr bwMode="auto">
          <a:xfrm>
            <a:off x="0" y="6059488"/>
            <a:ext cx="9144000" cy="341312"/>
          </a:xfrm>
          <a:prstGeom prst="rect">
            <a:avLst/>
          </a:prstGeom>
          <a:solidFill>
            <a:srgbClr val="000000">
              <a:alpha val="27058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" charset="0"/>
                <a:ea typeface="ＭＳ Ｐゴシック" pitchFamily="34" charset="-128"/>
              </a:defRPr>
            </a:lvl1pPr>
            <a:lvl2pPr marL="37931725" indent="-37474525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" charset="0"/>
                <a:ea typeface="ＭＳ Ｐゴシック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" charset="0"/>
                <a:ea typeface="ＭＳ Ｐゴシック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" charset="0"/>
                <a:ea typeface="ＭＳ Ｐゴシック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charset="0"/>
                <a:ea typeface="ＭＳ Ｐゴシック" pitchFamily="34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en-US" altLang="en-US" sz="2400" dirty="0"/>
          </a:p>
        </p:txBody>
      </p:sp>
      <p:sp>
        <p:nvSpPr>
          <p:cNvPr id="7" name="Rectangle 8"/>
          <p:cNvSpPr>
            <a:spLocks noChangeArrowheads="1"/>
          </p:cNvSpPr>
          <p:nvPr userDrawn="1"/>
        </p:nvSpPr>
        <p:spPr bwMode="auto">
          <a:xfrm>
            <a:off x="0" y="6503988"/>
            <a:ext cx="9144000" cy="125412"/>
          </a:xfrm>
          <a:prstGeom prst="rect">
            <a:avLst/>
          </a:prstGeom>
          <a:solidFill>
            <a:srgbClr val="000000">
              <a:alpha val="27058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" charset="0"/>
                <a:ea typeface="ＭＳ Ｐゴシック" pitchFamily="34" charset="-128"/>
              </a:defRPr>
            </a:lvl1pPr>
            <a:lvl2pPr marL="37931725" indent="-37474525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" charset="0"/>
                <a:ea typeface="ＭＳ Ｐゴシック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" charset="0"/>
                <a:ea typeface="ＭＳ Ｐゴシック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" charset="0"/>
                <a:ea typeface="ＭＳ Ｐゴシック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charset="0"/>
                <a:ea typeface="ＭＳ Ｐゴシック" pitchFamily="34" charset="-128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endParaRPr lang="en-US" altLang="en-US" sz="2400" dirty="0"/>
          </a:p>
        </p:txBody>
      </p:sp>
      <p:sp>
        <p:nvSpPr>
          <p:cNvPr id="8" name="Line 10"/>
          <p:cNvSpPr>
            <a:spLocks noChangeShapeType="1"/>
          </p:cNvSpPr>
          <p:nvPr userDrawn="1"/>
        </p:nvSpPr>
        <p:spPr bwMode="auto">
          <a:xfrm>
            <a:off x="0" y="6705600"/>
            <a:ext cx="9144000" cy="0"/>
          </a:xfrm>
          <a:prstGeom prst="line">
            <a:avLst/>
          </a:prstGeom>
          <a:noFill/>
          <a:ln w="47625">
            <a:solidFill>
              <a:srgbClr val="000000">
                <a:alpha val="27058"/>
              </a:srgbClr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GB" sz="2400" dirty="0"/>
          </a:p>
        </p:txBody>
      </p:sp>
    </p:spTree>
    <p:extLst>
      <p:ext uri="{BB962C8B-B14F-4D97-AF65-F5344CB8AC3E}">
        <p14:creationId xmlns:p14="http://schemas.microsoft.com/office/powerpoint/2010/main" val="179754983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1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2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1" y="1435102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8BFAF75-4F1F-4EDC-84CB-C4DB3D2FD265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374182904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76EB874-C809-4B58-9751-A880C90542A7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164922882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C7B8403-9C2C-40A4-A88D-FA6263067FCA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122614366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15100" y="609600"/>
            <a:ext cx="1943100" cy="5486400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609600"/>
            <a:ext cx="5676900" cy="5486400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667C673-0A33-440C-9488-0BE375690D3A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361569971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609600"/>
            <a:ext cx="77724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981200"/>
            <a:ext cx="7772400" cy="411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ea typeface="+mn-ea"/>
              </a:defRPr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ea typeface="+mn-ea"/>
              </a:defRPr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ea typeface="ＭＳ Ｐゴシック" charset="-128"/>
              </a:defRPr>
            </a:lvl1pPr>
          </a:lstStyle>
          <a:p>
            <a:pPr>
              <a:defRPr/>
            </a:pPr>
            <a:fld id="{111A2387-58CF-4231-A04D-A1F849C40821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ＭＳ Ｐゴシック" charset="-128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" charset="0"/>
          <a:ea typeface="ＭＳ Ｐゴシック" charset="-128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" charset="0"/>
          <a:ea typeface="ＭＳ Ｐゴシック" charset="-128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" charset="0"/>
          <a:ea typeface="ＭＳ Ｐゴシック" charset="-128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" charset="0"/>
          <a:ea typeface="ＭＳ Ｐゴシック" charset="-128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ＭＳ Ｐゴシック" charset="-128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ＭＳ Ｐゴシック" charset="-128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ＭＳ Ｐゴシック" charset="-128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ea typeface="ＭＳ Ｐゴシック" charset="-128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ＭＳ Ｐゴシック" charset="-128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ＭＳ Ｐゴシック" charset="-128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ＭＳ Ｐゴシック" charset="-128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ＭＳ Ｐゴシック" charset="-128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ＭＳ Ｐゴシック" charset="-128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7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mailto:carla.murray@cityofglasgowcollege.ac.uk" TargetMode="External"/><Relationship Id="rId2" Type="http://schemas.openxmlformats.org/officeDocument/2006/relationships/hyperlink" Target="http://www.cityofglasgowcollege.ac.uk/" TargetMode="External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3.png"/><Relationship Id="rId4" Type="http://schemas.openxmlformats.org/officeDocument/2006/relationships/hyperlink" Target="mailto:globaleduinitiatives@gmail.com" TargetMode="Externa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80933" y="3026963"/>
            <a:ext cx="1772816" cy="1772816"/>
          </a:xfrm>
          <a:prstGeom prst="rect">
            <a:avLst/>
          </a:prstGeom>
        </p:spPr>
      </p:pic>
      <p:sp>
        <p:nvSpPr>
          <p:cNvPr id="2054" name="Line 8"/>
          <p:cNvSpPr>
            <a:spLocks noChangeShapeType="1"/>
          </p:cNvSpPr>
          <p:nvPr/>
        </p:nvSpPr>
        <p:spPr bwMode="auto">
          <a:xfrm>
            <a:off x="5472115" y="2492375"/>
            <a:ext cx="3563937" cy="0"/>
          </a:xfrm>
          <a:prstGeom prst="line">
            <a:avLst/>
          </a:prstGeom>
          <a:noFill/>
          <a:ln w="44450">
            <a:solidFill>
              <a:schemeClr val="bg1">
                <a:alpha val="27058"/>
              </a:schemeClr>
            </a:solidFill>
            <a:prstDash val="sysDot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pPr>
              <a:defRPr/>
            </a:pPr>
            <a:endParaRPr lang="en-GB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pic>
        <p:nvPicPr>
          <p:cNvPr id="14" name="Picture 11" descr="logo.png                                                       00693D4CMacintosh HD                   BBA3D355: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46048" y="694250"/>
            <a:ext cx="2858400" cy="707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5580114" y="2092786"/>
            <a:ext cx="317445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000" b="1" i="1" dirty="0">
                <a:solidFill>
                  <a:schemeClr val="bg1">
                    <a:lumMod val="50000"/>
                  </a:schemeClr>
                </a:solidFill>
              </a:rPr>
              <a:t>Working in partnership with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5609408" y="2924945"/>
            <a:ext cx="3098925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000" i="1" dirty="0">
                <a:solidFill>
                  <a:schemeClr val="bg1">
                    <a:lumMod val="50000"/>
                  </a:schemeClr>
                </a:solidFill>
              </a:rPr>
              <a:t>Global Education Initiatives</a:t>
            </a:r>
          </a:p>
        </p:txBody>
      </p:sp>
      <p:sp>
        <p:nvSpPr>
          <p:cNvPr id="2053" name="Line 9"/>
          <p:cNvSpPr>
            <a:spLocks noChangeShapeType="1"/>
          </p:cNvSpPr>
          <p:nvPr/>
        </p:nvSpPr>
        <p:spPr bwMode="auto">
          <a:xfrm>
            <a:off x="5595352" y="2708920"/>
            <a:ext cx="3112981" cy="0"/>
          </a:xfrm>
          <a:prstGeom prst="line">
            <a:avLst/>
          </a:prstGeom>
          <a:noFill/>
          <a:ln w="44450">
            <a:solidFill>
              <a:srgbClr val="000000">
                <a:alpha val="27058"/>
              </a:srgbClr>
            </a:solidFill>
            <a:prstDash val="sysDot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GB" dirty="0"/>
          </a:p>
        </p:txBody>
      </p:sp>
      <p:sp>
        <p:nvSpPr>
          <p:cNvPr id="17" name="Rectangle 16"/>
          <p:cNvSpPr/>
          <p:nvPr/>
        </p:nvSpPr>
        <p:spPr>
          <a:xfrm>
            <a:off x="323530" y="1559694"/>
            <a:ext cx="4608513" cy="1077218"/>
          </a:xfrm>
          <a:prstGeom prst="rect">
            <a:avLst/>
          </a:prstGeom>
          <a:ln>
            <a:noFill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>
              <a:defRPr/>
            </a:pPr>
            <a:r>
              <a:rPr lang="en-GB" sz="3200" b="1" dirty="0">
                <a:ln w="12700">
                  <a:noFill/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Skills Development for a Global Workforce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316220" y="3010918"/>
            <a:ext cx="4365298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800" b="1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Carla Murray</a:t>
            </a:r>
          </a:p>
          <a:p>
            <a:r>
              <a:rPr lang="en-GB" sz="1800" b="1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Associate Director</a:t>
            </a:r>
          </a:p>
          <a:p>
            <a:r>
              <a:rPr lang="en-GB" sz="1800" b="1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Business &amp; International Partnerships</a:t>
            </a:r>
          </a:p>
        </p:txBody>
      </p:sp>
      <p:sp>
        <p:nvSpPr>
          <p:cNvPr id="20" name="Line 9"/>
          <p:cNvSpPr>
            <a:spLocks noChangeShapeType="1"/>
          </p:cNvSpPr>
          <p:nvPr/>
        </p:nvSpPr>
        <p:spPr bwMode="auto">
          <a:xfrm>
            <a:off x="323528" y="2708920"/>
            <a:ext cx="4557716" cy="0"/>
          </a:xfrm>
          <a:prstGeom prst="line">
            <a:avLst/>
          </a:prstGeom>
          <a:noFill/>
          <a:ln w="44450">
            <a:solidFill>
              <a:srgbClr val="000000">
                <a:alpha val="27058"/>
              </a:srgbClr>
            </a:solidFill>
            <a:prstDash val="sysDot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GB" dirty="0"/>
          </a:p>
        </p:txBody>
      </p:sp>
      <p:pic>
        <p:nvPicPr>
          <p:cNvPr id="15" name="Picture 5" descr="&#10;images.png                                                     00693D4CMacintosh HD                   BBA3D355: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876802"/>
            <a:ext cx="9144000" cy="10461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11947362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9722CE6E-2583-4174-BF0A-723422B35551}"/>
              </a:ext>
            </a:extLst>
          </p:cNvPr>
          <p:cNvSpPr/>
          <p:nvPr/>
        </p:nvSpPr>
        <p:spPr>
          <a:xfrm>
            <a:off x="7015163" y="1489282"/>
            <a:ext cx="2010036" cy="1739426"/>
          </a:xfrm>
          <a:prstGeom prst="rect">
            <a:avLst/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SG" sz="1600" b="1">
                <a:latin typeface="Calibri" panose="020F0502020204030204" pitchFamily="34" charset="0"/>
                <a:cs typeface="Calibri" panose="020F0502020204030204" pitchFamily="34" charset="0"/>
              </a:rPr>
              <a:t>Bằng Cao học (HND)</a:t>
            </a:r>
          </a:p>
          <a:p>
            <a:pPr algn="ctr"/>
            <a:r>
              <a:rPr lang="en-SG" sz="1600" b="1">
                <a:latin typeface="Calibri" panose="020F0502020204030204" pitchFamily="34" charset="0"/>
                <a:cs typeface="Calibri" panose="020F0502020204030204" pitchFamily="34" charset="0"/>
              </a:rPr>
              <a:t>Được trao bởi Cơ quan kiểm định chất lượng Scotland (SQA)</a:t>
            </a:r>
            <a:endParaRPr lang="en-SG" sz="1600" b="1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1D657A27-AC95-45BF-B6CB-BBE66BD7AF8C}"/>
              </a:ext>
            </a:extLst>
          </p:cNvPr>
          <p:cNvSpPr/>
          <p:nvPr/>
        </p:nvSpPr>
        <p:spPr>
          <a:xfrm>
            <a:off x="4805995" y="2059038"/>
            <a:ext cx="2010036" cy="1169670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SG" sz="1500" b="1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algn="ctr"/>
            <a:r>
              <a:rPr lang="en-SG" sz="1500" b="1">
                <a:latin typeface="Calibri" panose="020F0502020204030204" pitchFamily="34" charset="0"/>
                <a:cs typeface="Calibri" panose="020F0502020204030204" pitchFamily="34" charset="0"/>
              </a:rPr>
              <a:t>Bằng Cao đẳng tại Việt Nam</a:t>
            </a:r>
            <a:endParaRPr lang="en-SG" sz="1500" b="1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B2B45DEA-5917-4F10-AE18-ACC03C8981A1}"/>
              </a:ext>
            </a:extLst>
          </p:cNvPr>
          <p:cNvSpPr txBox="1"/>
          <p:nvPr/>
        </p:nvSpPr>
        <p:spPr>
          <a:xfrm>
            <a:off x="4805995" y="1489282"/>
            <a:ext cx="2010036" cy="923330"/>
          </a:xfrm>
          <a:prstGeom prst="rect">
            <a:avLst/>
          </a:prstGeom>
          <a:solidFill>
            <a:srgbClr val="7030A0"/>
          </a:solidFill>
          <a:ln>
            <a:solidFill>
              <a:srgbClr val="7030A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SG" sz="135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Bằng của Trường Cao đẳng City of Glasgow</a:t>
            </a:r>
          </a:p>
          <a:p>
            <a:pPr algn="ctr"/>
            <a:r>
              <a:rPr lang="en-SG" sz="135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(5 mô đun quốc tế)</a:t>
            </a:r>
          </a:p>
          <a:p>
            <a:pPr algn="ctr"/>
            <a:endParaRPr lang="en-SG" sz="1350">
              <a:solidFill>
                <a:schemeClr val="bg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758E825E-10F6-481F-B0A8-29E84DAA9559}"/>
              </a:ext>
            </a:extLst>
          </p:cNvPr>
          <p:cNvSpPr/>
          <p:nvPr/>
        </p:nvSpPr>
        <p:spPr>
          <a:xfrm>
            <a:off x="2653404" y="2059038"/>
            <a:ext cx="2010036" cy="1169670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SG" sz="1500" b="1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algn="ctr"/>
            <a:r>
              <a:rPr lang="en-SG" sz="1500" b="1">
                <a:latin typeface="Calibri" panose="020F0502020204030204" pitchFamily="34" charset="0"/>
                <a:cs typeface="Calibri" panose="020F0502020204030204" pitchFamily="34" charset="0"/>
              </a:rPr>
              <a:t>Bằng Cao đẳng tại Việt Nam</a:t>
            </a:r>
            <a:endParaRPr lang="en-SG" sz="1500" b="1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DF9EC413-ED18-4E1D-AEDD-33E6C7DFCAF1}"/>
              </a:ext>
            </a:extLst>
          </p:cNvPr>
          <p:cNvSpPr txBox="1"/>
          <p:nvPr/>
        </p:nvSpPr>
        <p:spPr>
          <a:xfrm>
            <a:off x="2653404" y="1489283"/>
            <a:ext cx="2010036" cy="715581"/>
          </a:xfrm>
          <a:prstGeom prst="rect">
            <a:avLst/>
          </a:prstGeom>
          <a:solidFill>
            <a:srgbClr val="7030A0"/>
          </a:solidFill>
          <a:ln>
            <a:solidFill>
              <a:srgbClr val="7030A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vi-VN" sz="135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Chứng chỉ</a:t>
            </a:r>
            <a:r>
              <a:rPr lang="en-SG" sz="135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của Trường Cao đẳng City of Glasgow</a:t>
            </a:r>
          </a:p>
          <a:p>
            <a:pPr algn="ctr"/>
            <a:r>
              <a:rPr lang="en-SG" sz="135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(3 mô đun quốc tế)</a:t>
            </a:r>
            <a:endParaRPr lang="en-SG" sz="1350" dirty="0">
              <a:solidFill>
                <a:schemeClr val="bg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7C96D939-4987-4BCB-AD17-27B809249D32}"/>
              </a:ext>
            </a:extLst>
          </p:cNvPr>
          <p:cNvSpPr/>
          <p:nvPr/>
        </p:nvSpPr>
        <p:spPr>
          <a:xfrm>
            <a:off x="444236" y="1489282"/>
            <a:ext cx="2010036" cy="1739426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SG" sz="1800" b="1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algn="ctr"/>
            <a:r>
              <a:rPr lang="en-SG" sz="1800" b="1">
                <a:latin typeface="Calibri" panose="020F0502020204030204" pitchFamily="34" charset="0"/>
                <a:cs typeface="Calibri" panose="020F0502020204030204" pitchFamily="34" charset="0"/>
              </a:rPr>
              <a:t>Bằng Cao đẳng </a:t>
            </a:r>
            <a:br>
              <a:rPr lang="en-SG" sz="1800" b="1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SG" sz="1800" b="1">
                <a:latin typeface="Calibri" panose="020F0502020204030204" pitchFamily="34" charset="0"/>
                <a:cs typeface="Calibri" panose="020F0502020204030204" pitchFamily="34" charset="0"/>
              </a:rPr>
              <a:t>tại Việt Nam</a:t>
            </a:r>
            <a:endParaRPr lang="en-SG" sz="1800" b="1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67B5ABED-2CEB-40EE-9EBC-2F0CF79EDDA3}"/>
              </a:ext>
            </a:extLst>
          </p:cNvPr>
          <p:cNvSpPr txBox="1"/>
          <p:nvPr/>
        </p:nvSpPr>
        <p:spPr>
          <a:xfrm>
            <a:off x="2989746" y="3793539"/>
            <a:ext cx="1337354" cy="5078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SG" sz="1350" b="1">
                <a:latin typeface="Calibri" panose="020F0502020204030204" pitchFamily="34" charset="0"/>
                <a:cs typeface="Calibri" panose="020F0502020204030204" pitchFamily="34" charset="0"/>
              </a:rPr>
              <a:t>Bằng Việt Nam </a:t>
            </a:r>
          </a:p>
          <a:p>
            <a:pPr algn="ctr"/>
            <a:r>
              <a:rPr lang="en-SG" sz="1350" b="1">
                <a:latin typeface="Calibri" panose="020F0502020204030204" pitchFamily="34" charset="0"/>
                <a:cs typeface="Calibri" panose="020F0502020204030204" pitchFamily="34" charset="0"/>
              </a:rPr>
              <a:t>và bằng Quốc tế</a:t>
            </a:r>
            <a:endParaRPr lang="en-SG" sz="1350" b="1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836A3A68-D6C5-4618-8EDB-7BE30070BD67}"/>
              </a:ext>
            </a:extLst>
          </p:cNvPr>
          <p:cNvSpPr txBox="1"/>
          <p:nvPr/>
        </p:nvSpPr>
        <p:spPr>
          <a:xfrm>
            <a:off x="5391635" y="3793538"/>
            <a:ext cx="838756" cy="30008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SG" sz="1350" b="1">
                <a:latin typeface="Calibri" panose="020F0502020204030204" pitchFamily="34" charset="0"/>
                <a:cs typeface="Calibri" panose="020F0502020204030204" pitchFamily="34" charset="0"/>
              </a:rPr>
              <a:t>Bằng kép</a:t>
            </a:r>
            <a:endParaRPr lang="en-SG" sz="1350" b="1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D9882DDE-A833-4070-8614-25528939B7A1}"/>
              </a:ext>
            </a:extLst>
          </p:cNvPr>
          <p:cNvSpPr/>
          <p:nvPr/>
        </p:nvSpPr>
        <p:spPr>
          <a:xfrm>
            <a:off x="7059679" y="3828164"/>
            <a:ext cx="1896609" cy="5078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SG" sz="1350" b="1">
                <a:latin typeface="Calibri" panose="020F0502020204030204" pitchFamily="34" charset="0"/>
                <a:cs typeface="Calibri" panose="020F0502020204030204" pitchFamily="34" charset="0"/>
              </a:rPr>
              <a:t>Bằng quốc tế với </a:t>
            </a:r>
            <a:br>
              <a:rPr lang="en-SG" sz="1350" b="1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SG" sz="1350" b="1">
                <a:latin typeface="Calibri" panose="020F0502020204030204" pitchFamily="34" charset="0"/>
                <a:cs typeface="Calibri" panose="020F0502020204030204" pitchFamily="34" charset="0"/>
              </a:rPr>
              <a:t>chứng nhận nước ngoài</a:t>
            </a:r>
            <a:endParaRPr lang="en-SG" sz="1350" b="1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4F61C213-3201-41D7-9259-29E2C01E197C}"/>
              </a:ext>
            </a:extLst>
          </p:cNvPr>
          <p:cNvSpPr txBox="1"/>
          <p:nvPr/>
        </p:nvSpPr>
        <p:spPr>
          <a:xfrm>
            <a:off x="182273" y="3793539"/>
            <a:ext cx="2551064" cy="5078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SG" sz="1350" b="1">
                <a:latin typeface="Calibri" panose="020F0502020204030204" pitchFamily="34" charset="0"/>
                <a:cs typeface="Calibri" panose="020F0502020204030204" pitchFamily="34" charset="0"/>
              </a:rPr>
              <a:t>Bằng Việt Nam </a:t>
            </a:r>
            <a:br>
              <a:rPr lang="en-SG" sz="1350" b="1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SG" sz="1350" b="1">
                <a:latin typeface="Calibri" panose="020F0502020204030204" pitchFamily="34" charset="0"/>
                <a:cs typeface="Calibri" panose="020F0502020204030204" pitchFamily="34" charset="0"/>
              </a:rPr>
              <a:t>cộng thêm các hoạt động giá trị</a:t>
            </a:r>
            <a:endParaRPr lang="en-SG" sz="1350" b="1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16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2863" y="-236118"/>
            <a:ext cx="9229726" cy="91863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7" name="Picture 16" descr="CityLogo_white.pn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52329" y="34117"/>
            <a:ext cx="1747538" cy="432048"/>
          </a:xfrm>
          <a:prstGeom prst="rect">
            <a:avLst/>
          </a:prstGeom>
        </p:spPr>
      </p:pic>
      <p:sp>
        <p:nvSpPr>
          <p:cNvPr id="19" name="Rectangle 18"/>
          <p:cNvSpPr>
            <a:spLocks noChangeArrowheads="1"/>
          </p:cNvSpPr>
          <p:nvPr/>
        </p:nvSpPr>
        <p:spPr bwMode="auto">
          <a:xfrm>
            <a:off x="-36512" y="-22273"/>
            <a:ext cx="8361347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5pPr>
            <a:lvl6pPr marL="2514600" indent="-228600" defTabSz="4572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6pPr>
            <a:lvl7pPr marL="2971800" indent="-228600" defTabSz="4572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7pPr>
            <a:lvl8pPr marL="3429000" indent="-228600" defTabSz="4572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8pPr>
            <a:lvl9pPr marL="3886200" indent="-228600" defTabSz="4572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b="1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Internationalisation</a:t>
            </a:r>
            <a:r>
              <a:rPr lang="en-US" altLang="en-US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Options</a:t>
            </a:r>
          </a:p>
        </p:txBody>
      </p:sp>
    </p:spTree>
    <p:extLst>
      <p:ext uri="{BB962C8B-B14F-4D97-AF65-F5344CB8AC3E}">
        <p14:creationId xmlns:p14="http://schemas.microsoft.com/office/powerpoint/2010/main" val="239871674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1C163AC7-E52F-4721-AF55-63F4D7776942}"/>
              </a:ext>
            </a:extLst>
          </p:cNvPr>
          <p:cNvSpPr/>
          <p:nvPr/>
        </p:nvSpPr>
        <p:spPr>
          <a:xfrm>
            <a:off x="80365" y="2709251"/>
            <a:ext cx="2010036" cy="1739426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SG" sz="1500" b="1">
                <a:latin typeface="Calibri" panose="020F0502020204030204" pitchFamily="34" charset="0"/>
                <a:cs typeface="Calibri" panose="020F0502020204030204" pitchFamily="34" charset="0"/>
              </a:rPr>
              <a:t>Bằng Cao đẳng </a:t>
            </a:r>
            <a:br>
              <a:rPr lang="en-SG" sz="1500" b="1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SG" sz="1500" b="1">
                <a:latin typeface="Calibri" panose="020F0502020204030204" pitchFamily="34" charset="0"/>
                <a:cs typeface="Calibri" panose="020F0502020204030204" pitchFamily="34" charset="0"/>
              </a:rPr>
              <a:t>tại Việt Nam</a:t>
            </a:r>
            <a:endParaRPr lang="en-SG" sz="1500" b="1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2E8DB287-22EB-4460-BC6B-D7794EEEBDD4}"/>
              </a:ext>
            </a:extLst>
          </p:cNvPr>
          <p:cNvSpPr/>
          <p:nvPr/>
        </p:nvSpPr>
        <p:spPr>
          <a:xfrm>
            <a:off x="3023235" y="1051868"/>
            <a:ext cx="3078480" cy="1021080"/>
          </a:xfrm>
          <a:prstGeom prst="rect">
            <a:avLst/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SG" sz="1350" b="1">
                <a:latin typeface="Calibri" panose="020F0502020204030204" pitchFamily="34" charset="0"/>
                <a:cs typeface="Calibri" panose="020F0502020204030204" pitchFamily="34" charset="0"/>
              </a:rPr>
              <a:t>Đào tạo giảng viên bởi trường Cao đẳng City of Glasgow tại Việt Nam</a:t>
            </a:r>
            <a:endParaRPr lang="en-SG" sz="1350" b="1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2A3ED1C9-3D10-4E69-805A-B80DEFA7005B}"/>
              </a:ext>
            </a:extLst>
          </p:cNvPr>
          <p:cNvSpPr/>
          <p:nvPr/>
        </p:nvSpPr>
        <p:spPr>
          <a:xfrm>
            <a:off x="3042285" y="2307263"/>
            <a:ext cx="3078480" cy="1021080"/>
          </a:xfrm>
          <a:prstGeom prst="rect">
            <a:avLst/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SG" sz="1350" b="1">
                <a:latin typeface="Calibri" panose="020F0502020204030204" pitchFamily="34" charset="0"/>
                <a:cs typeface="Calibri" panose="020F0502020204030204" pitchFamily="34" charset="0"/>
              </a:rPr>
              <a:t>Đào tạo giảng viên tại trường Cao đẳng City of Glasgow</a:t>
            </a:r>
            <a:endParaRPr lang="en-SG" sz="1350" b="1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4D6B4115-AF2E-4EB4-9644-87A53AC8F28C}"/>
              </a:ext>
            </a:extLst>
          </p:cNvPr>
          <p:cNvSpPr/>
          <p:nvPr/>
        </p:nvSpPr>
        <p:spPr>
          <a:xfrm>
            <a:off x="3042285" y="4780598"/>
            <a:ext cx="3078480" cy="1021080"/>
          </a:xfrm>
          <a:prstGeom prst="rect">
            <a:avLst/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SG" sz="1350" b="1">
                <a:latin typeface="Calibri" panose="020F0502020204030204" pitchFamily="34" charset="0"/>
                <a:cs typeface="Calibri" panose="020F0502020204030204" pitchFamily="34" charset="0"/>
              </a:rPr>
              <a:t>Tham quan học tập tại trường Cao đẳng City of Glasgow</a:t>
            </a:r>
            <a:endParaRPr lang="en-SG" sz="1350" b="1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8" name="Plus Sign 7">
            <a:extLst>
              <a:ext uri="{FF2B5EF4-FFF2-40B4-BE49-F238E27FC236}">
                <a16:creationId xmlns:a16="http://schemas.microsoft.com/office/drawing/2014/main" id="{C4960CE2-DD46-4E0A-8A7B-AD369F4855F4}"/>
              </a:ext>
            </a:extLst>
          </p:cNvPr>
          <p:cNvSpPr/>
          <p:nvPr/>
        </p:nvSpPr>
        <p:spPr>
          <a:xfrm>
            <a:off x="2060873" y="3328343"/>
            <a:ext cx="485775" cy="510540"/>
          </a:xfrm>
          <a:prstGeom prst="mathPlus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SG" sz="135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cxnSp>
        <p:nvCxnSpPr>
          <p:cNvPr id="10" name="Straight Arrow Connector 9">
            <a:extLst>
              <a:ext uri="{FF2B5EF4-FFF2-40B4-BE49-F238E27FC236}">
                <a16:creationId xmlns:a16="http://schemas.microsoft.com/office/drawing/2014/main" id="{D036B3ED-DC70-4065-A754-1B4317525425}"/>
              </a:ext>
            </a:extLst>
          </p:cNvPr>
          <p:cNvCxnSpPr>
            <a:cxnSpLocks/>
            <a:stCxn id="8" idx="3"/>
            <a:endCxn id="5" idx="1"/>
          </p:cNvCxnSpPr>
          <p:nvPr/>
        </p:nvCxnSpPr>
        <p:spPr>
          <a:xfrm flipV="1">
            <a:off x="2303760" y="1562408"/>
            <a:ext cx="719475" cy="1833607"/>
          </a:xfrm>
          <a:prstGeom prst="straightConnector1">
            <a:avLst/>
          </a:prstGeom>
          <a:ln w="41275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Arrow Connector 11">
            <a:extLst>
              <a:ext uri="{FF2B5EF4-FFF2-40B4-BE49-F238E27FC236}">
                <a16:creationId xmlns:a16="http://schemas.microsoft.com/office/drawing/2014/main" id="{1692CA53-DBD8-4F4F-9069-B7C4D1A98B6D}"/>
              </a:ext>
            </a:extLst>
          </p:cNvPr>
          <p:cNvCxnSpPr>
            <a:cxnSpLocks/>
            <a:stCxn id="8" idx="0"/>
            <a:endCxn id="6" idx="1"/>
          </p:cNvCxnSpPr>
          <p:nvPr/>
        </p:nvCxnSpPr>
        <p:spPr>
          <a:xfrm flipV="1">
            <a:off x="2482258" y="2817803"/>
            <a:ext cx="560027" cy="765810"/>
          </a:xfrm>
          <a:prstGeom prst="straightConnector1">
            <a:avLst/>
          </a:prstGeom>
          <a:ln w="381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Arrow Connector 13">
            <a:extLst>
              <a:ext uri="{FF2B5EF4-FFF2-40B4-BE49-F238E27FC236}">
                <a16:creationId xmlns:a16="http://schemas.microsoft.com/office/drawing/2014/main" id="{2D578E99-AA18-4C57-A8E7-4110AE780B8D}"/>
              </a:ext>
            </a:extLst>
          </p:cNvPr>
          <p:cNvCxnSpPr>
            <a:cxnSpLocks/>
            <a:endCxn id="7" idx="1"/>
          </p:cNvCxnSpPr>
          <p:nvPr/>
        </p:nvCxnSpPr>
        <p:spPr>
          <a:xfrm>
            <a:off x="2303760" y="3781813"/>
            <a:ext cx="738525" cy="1509325"/>
          </a:xfrm>
          <a:prstGeom prst="straightConnector1">
            <a:avLst/>
          </a:prstGeom>
          <a:ln w="381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Rectangle 18">
            <a:extLst>
              <a:ext uri="{FF2B5EF4-FFF2-40B4-BE49-F238E27FC236}">
                <a16:creationId xmlns:a16="http://schemas.microsoft.com/office/drawing/2014/main" id="{02426369-40B0-471F-B38E-D477366374D7}"/>
              </a:ext>
            </a:extLst>
          </p:cNvPr>
          <p:cNvSpPr/>
          <p:nvPr/>
        </p:nvSpPr>
        <p:spPr>
          <a:xfrm>
            <a:off x="3042285" y="3578964"/>
            <a:ext cx="3078480" cy="1021080"/>
          </a:xfrm>
          <a:prstGeom prst="rect">
            <a:avLst/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SG" sz="1350" b="1">
                <a:latin typeface="Calibri" panose="020F0502020204030204" pitchFamily="34" charset="0"/>
                <a:cs typeface="Calibri" panose="020F0502020204030204" pitchFamily="34" charset="0"/>
              </a:rPr>
              <a:t>Hội thảo sinh viên tại Việt Nam</a:t>
            </a:r>
            <a:endParaRPr lang="en-SG" sz="1350" b="1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cxnSp>
        <p:nvCxnSpPr>
          <p:cNvPr id="21" name="Straight Arrow Connector 20">
            <a:extLst>
              <a:ext uri="{FF2B5EF4-FFF2-40B4-BE49-F238E27FC236}">
                <a16:creationId xmlns:a16="http://schemas.microsoft.com/office/drawing/2014/main" id="{75F460A0-D541-4018-ADFC-739BF07C31BE}"/>
              </a:ext>
            </a:extLst>
          </p:cNvPr>
          <p:cNvCxnSpPr>
            <a:stCxn id="8" idx="0"/>
            <a:endCxn id="19" idx="1"/>
          </p:cNvCxnSpPr>
          <p:nvPr/>
        </p:nvCxnSpPr>
        <p:spPr>
          <a:xfrm>
            <a:off x="2482258" y="3583612"/>
            <a:ext cx="560027" cy="505892"/>
          </a:xfrm>
          <a:prstGeom prst="straightConnector1">
            <a:avLst/>
          </a:prstGeom>
          <a:ln w="381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TextBox 29">
            <a:extLst>
              <a:ext uri="{FF2B5EF4-FFF2-40B4-BE49-F238E27FC236}">
                <a16:creationId xmlns:a16="http://schemas.microsoft.com/office/drawing/2014/main" id="{7C685B0A-FBA9-40F6-AF07-10D7257D7CA8}"/>
              </a:ext>
            </a:extLst>
          </p:cNvPr>
          <p:cNvSpPr txBox="1"/>
          <p:nvPr/>
        </p:nvSpPr>
        <p:spPr>
          <a:xfrm>
            <a:off x="6289272" y="1110075"/>
            <a:ext cx="2440412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14313" indent="-214313">
              <a:buFont typeface="Arial" panose="020B0604020202020204" pitchFamily="34" charset="0"/>
              <a:buChar char="•"/>
            </a:pPr>
            <a:r>
              <a:rPr lang="en-SG" sz="1350" b="1">
                <a:latin typeface="Calibri" panose="020F0502020204030204" pitchFamily="34" charset="0"/>
                <a:cs typeface="Calibri" panose="020F0502020204030204" pitchFamily="34" charset="0"/>
              </a:rPr>
              <a:t>Đào tạo 3 ngày</a:t>
            </a:r>
            <a:endParaRPr lang="en-SG" sz="1350" b="1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214313" indent="-214313">
              <a:buFont typeface="Arial" panose="020B0604020202020204" pitchFamily="34" charset="0"/>
              <a:buChar char="•"/>
            </a:pPr>
            <a:r>
              <a:rPr lang="en-SG" sz="1350" b="1" dirty="0">
                <a:latin typeface="Calibri" panose="020F0502020204030204" pitchFamily="34" charset="0"/>
                <a:cs typeface="Calibri" panose="020F0502020204030204" pitchFamily="34" charset="0"/>
              </a:rPr>
              <a:t>GBP </a:t>
            </a:r>
            <a:r>
              <a:rPr lang="en-SG" sz="1350" b="1">
                <a:latin typeface="Calibri" panose="020F0502020204030204" pitchFamily="34" charset="0"/>
                <a:cs typeface="Calibri" panose="020F0502020204030204" pitchFamily="34" charset="0"/>
              </a:rPr>
              <a:t>2000 (~6.000.000 đồng)</a:t>
            </a:r>
            <a:endParaRPr lang="en-SG" sz="1350" b="1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214313" indent="-214313">
              <a:buFont typeface="Arial" panose="020B0604020202020204" pitchFamily="34" charset="0"/>
              <a:buChar char="•"/>
            </a:pPr>
            <a:r>
              <a:rPr lang="en-SG" sz="1350" b="1">
                <a:latin typeface="Calibri" panose="020F0502020204030204" pitchFamily="34" charset="0"/>
                <a:cs typeface="Calibri" panose="020F0502020204030204" pitchFamily="34" charset="0"/>
              </a:rPr>
              <a:t>Giảng viên quốc tế</a:t>
            </a:r>
            <a:endParaRPr lang="en-SG" sz="1350" b="1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214313" indent="-214313">
              <a:buFont typeface="Arial" panose="020B0604020202020204" pitchFamily="34" charset="0"/>
              <a:buChar char="•"/>
            </a:pPr>
            <a:r>
              <a:rPr lang="en-SG" sz="1350" b="1">
                <a:latin typeface="Calibri" panose="020F0502020204030204" pitchFamily="34" charset="0"/>
                <a:cs typeface="Calibri" panose="020F0502020204030204" pitchFamily="34" charset="0"/>
              </a:rPr>
              <a:t>Học bằng tiếng Anh</a:t>
            </a:r>
            <a:endParaRPr lang="en-SG" sz="1350" b="1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5913C5FE-5E1C-48E6-AC1A-A6F7288A2BE0}"/>
              </a:ext>
            </a:extLst>
          </p:cNvPr>
          <p:cNvSpPr txBox="1"/>
          <p:nvPr/>
        </p:nvSpPr>
        <p:spPr>
          <a:xfrm>
            <a:off x="6289273" y="2284472"/>
            <a:ext cx="2774363" cy="1338828"/>
          </a:xfrm>
          <a:prstGeom prst="rect">
            <a:avLst/>
          </a:prstGeom>
          <a:noFill/>
          <a:ln>
            <a:solidFill>
              <a:schemeClr val="bg1"/>
            </a:solidFill>
          </a:ln>
        </p:spPr>
        <p:txBody>
          <a:bodyPr wrap="square" rtlCol="0">
            <a:spAutoFit/>
          </a:bodyPr>
          <a:lstStyle/>
          <a:p>
            <a:pPr marL="214313" indent="-214313">
              <a:buFont typeface="Arial" panose="020B0604020202020204" pitchFamily="34" charset="0"/>
              <a:buChar char="•"/>
            </a:pPr>
            <a:r>
              <a:rPr lang="en-SG" sz="1350" b="1">
                <a:solidFill>
                  <a:srgbClr val="7030A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1 tuần</a:t>
            </a:r>
            <a:endParaRPr lang="en-SG" sz="1350" b="1" dirty="0">
              <a:solidFill>
                <a:srgbClr val="7030A0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214313" indent="-214313">
              <a:buFont typeface="Arial" panose="020B0604020202020204" pitchFamily="34" charset="0"/>
              <a:buChar char="•"/>
            </a:pPr>
            <a:r>
              <a:rPr lang="en-SG" sz="1350" b="1" dirty="0">
                <a:solidFill>
                  <a:srgbClr val="7030A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GBP </a:t>
            </a:r>
            <a:r>
              <a:rPr lang="en-SG" sz="1350" b="1">
                <a:solidFill>
                  <a:srgbClr val="7030A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760 mỗi người</a:t>
            </a:r>
            <a:endParaRPr lang="en-SG" sz="1350" b="1" dirty="0">
              <a:solidFill>
                <a:srgbClr val="7030A0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SG" sz="1350" b="1" dirty="0">
                <a:solidFill>
                  <a:srgbClr val="7030A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    </a:t>
            </a:r>
            <a:r>
              <a:rPr lang="en-SG" sz="1350" b="1">
                <a:solidFill>
                  <a:srgbClr val="7030A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(2.200.000 đồng) </a:t>
            </a:r>
            <a:endParaRPr lang="en-SG" sz="1350" b="1" dirty="0">
              <a:solidFill>
                <a:srgbClr val="7030A0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SG" sz="1350" b="1">
                <a:solidFill>
                  <a:srgbClr val="7030A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    Tối thiểu 10 người, chi phí không bao gồm tiền di chuyển)</a:t>
            </a:r>
            <a:endParaRPr lang="en-SG" sz="1350" b="1" dirty="0">
              <a:solidFill>
                <a:srgbClr val="7030A0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214313" indent="-214313">
              <a:buFont typeface="Arial" panose="020B0604020202020204" pitchFamily="34" charset="0"/>
              <a:buChar char="•"/>
            </a:pPr>
            <a:r>
              <a:rPr lang="en-SG" sz="1350" b="1">
                <a:solidFill>
                  <a:srgbClr val="7030A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Học bằng tiếng Anh</a:t>
            </a:r>
            <a:endParaRPr lang="en-SG" sz="1350" b="1" dirty="0">
              <a:solidFill>
                <a:srgbClr val="7030A0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6B7E67B6-5972-4788-B393-D2DF523E63C5}"/>
              </a:ext>
            </a:extLst>
          </p:cNvPr>
          <p:cNvSpPr txBox="1"/>
          <p:nvPr/>
        </p:nvSpPr>
        <p:spPr>
          <a:xfrm>
            <a:off x="6289273" y="3578965"/>
            <a:ext cx="2936188" cy="113107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14313" indent="-214313">
              <a:buFont typeface="Arial" panose="020B0604020202020204" pitchFamily="34" charset="0"/>
              <a:buChar char="•"/>
            </a:pPr>
            <a:r>
              <a:rPr lang="en-SG" sz="1350" b="1">
                <a:latin typeface="Calibri" panose="020F0502020204030204" pitchFamily="34" charset="0"/>
                <a:cs typeface="Calibri" panose="020F0502020204030204" pitchFamily="34" charset="0"/>
              </a:rPr>
              <a:t>2 ngày</a:t>
            </a:r>
            <a:endParaRPr lang="en-SG" sz="1350" b="1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214313" indent="-214313">
              <a:buFont typeface="Arial" panose="020B0604020202020204" pitchFamily="34" charset="0"/>
              <a:buChar char="•"/>
            </a:pPr>
            <a:r>
              <a:rPr lang="en-SG" sz="1350" b="1" dirty="0">
                <a:latin typeface="Calibri" panose="020F0502020204030204" pitchFamily="34" charset="0"/>
                <a:cs typeface="Calibri" panose="020F0502020204030204" pitchFamily="34" charset="0"/>
              </a:rPr>
              <a:t>GBP </a:t>
            </a:r>
            <a:r>
              <a:rPr lang="en-SG" sz="1350" b="1">
                <a:latin typeface="Calibri" panose="020F0502020204030204" pitchFamily="34" charset="0"/>
                <a:cs typeface="Calibri" panose="020F0502020204030204" pitchFamily="34" charset="0"/>
              </a:rPr>
              <a:t>30 mỗi người</a:t>
            </a:r>
            <a:endParaRPr lang="en-SG" sz="1350" b="1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SG" sz="1350" b="1" dirty="0">
                <a:latin typeface="Calibri" panose="020F0502020204030204" pitchFamily="34" charset="0"/>
                <a:cs typeface="Calibri" panose="020F0502020204030204" pitchFamily="34" charset="0"/>
              </a:rPr>
              <a:t>     </a:t>
            </a:r>
            <a:r>
              <a:rPr lang="en-SG" sz="1350" b="1">
                <a:latin typeface="Calibri" panose="020F0502020204030204" pitchFamily="34" charset="0"/>
                <a:cs typeface="Calibri" panose="020F0502020204030204" pitchFamily="34" charset="0"/>
              </a:rPr>
              <a:t>(910.000 đồng), tối thiểu 15 sv</a:t>
            </a:r>
            <a:endParaRPr lang="en-SG" sz="1350" b="1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214313" indent="-214313">
              <a:buFont typeface="Arial" panose="020B0604020202020204" pitchFamily="34" charset="0"/>
              <a:buChar char="•"/>
            </a:pPr>
            <a:r>
              <a:rPr lang="en-SG" sz="1350" b="1">
                <a:latin typeface="Calibri" panose="020F0502020204030204" pitchFamily="34" charset="0"/>
                <a:cs typeface="Calibri" panose="020F0502020204030204" pitchFamily="34" charset="0"/>
              </a:rPr>
              <a:t>Giảng viên bản địa</a:t>
            </a:r>
            <a:endParaRPr lang="en-SG" sz="1350" b="1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214313" indent="-214313">
              <a:buFont typeface="Arial" panose="020B0604020202020204" pitchFamily="34" charset="0"/>
              <a:buChar char="•"/>
            </a:pPr>
            <a:r>
              <a:rPr lang="en-SG" sz="1350" b="1">
                <a:latin typeface="Calibri" panose="020F0502020204030204" pitchFamily="34" charset="0"/>
                <a:cs typeface="Calibri" panose="020F0502020204030204" pitchFamily="34" charset="0"/>
              </a:rPr>
              <a:t>Học bằng tiếng Việt hoặc Tiếng Anh</a:t>
            </a:r>
            <a:endParaRPr lang="en-SG" sz="1350" b="1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4620D276-EC6E-46DD-A104-4BB779A09EE2}"/>
              </a:ext>
            </a:extLst>
          </p:cNvPr>
          <p:cNvSpPr txBox="1"/>
          <p:nvPr/>
        </p:nvSpPr>
        <p:spPr>
          <a:xfrm>
            <a:off x="6291269" y="4780597"/>
            <a:ext cx="2854728" cy="1338828"/>
          </a:xfrm>
          <a:prstGeom prst="rect">
            <a:avLst/>
          </a:prstGeom>
          <a:noFill/>
          <a:ln>
            <a:solidFill>
              <a:schemeClr val="bg1"/>
            </a:solidFill>
          </a:ln>
        </p:spPr>
        <p:txBody>
          <a:bodyPr wrap="square" rtlCol="0">
            <a:spAutoFit/>
          </a:bodyPr>
          <a:lstStyle/>
          <a:p>
            <a:pPr marL="214313" indent="-214313">
              <a:buFont typeface="Arial" panose="020B0604020202020204" pitchFamily="34" charset="0"/>
              <a:buChar char="•"/>
            </a:pPr>
            <a:r>
              <a:rPr lang="en-SG" sz="1350" b="1">
                <a:solidFill>
                  <a:srgbClr val="7030A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1 tuần</a:t>
            </a:r>
            <a:endParaRPr lang="en-SG" sz="1350" b="1" dirty="0">
              <a:solidFill>
                <a:srgbClr val="7030A0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214313" indent="-214313">
              <a:buFont typeface="Arial" panose="020B0604020202020204" pitchFamily="34" charset="0"/>
              <a:buChar char="•"/>
            </a:pPr>
            <a:r>
              <a:rPr lang="en-SG" sz="1350" b="1" dirty="0">
                <a:solidFill>
                  <a:srgbClr val="7030A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GBP </a:t>
            </a:r>
            <a:r>
              <a:rPr lang="en-SG" sz="1350" b="1">
                <a:solidFill>
                  <a:srgbClr val="7030A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780 mỗi người(2.350.000 đồng)</a:t>
            </a:r>
            <a:endParaRPr lang="en-SG" sz="1350" b="1" dirty="0">
              <a:solidFill>
                <a:srgbClr val="7030A0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225425" indent="-225425"/>
            <a:r>
              <a:rPr lang="en-SG" sz="1350" b="1">
                <a:solidFill>
                  <a:srgbClr val="7030A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     Tối thiểu 15 sv không bao gồm phí di chuyển</a:t>
            </a:r>
            <a:endParaRPr lang="en-SG" sz="1350" b="1" dirty="0">
              <a:solidFill>
                <a:srgbClr val="7030A0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214313" indent="-214313">
              <a:buFont typeface="Arial" panose="020B0604020202020204" pitchFamily="34" charset="0"/>
              <a:buChar char="•"/>
            </a:pPr>
            <a:r>
              <a:rPr lang="en-SG" sz="1350" b="1">
                <a:solidFill>
                  <a:srgbClr val="7030A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Học bằng Tiếng Anh</a:t>
            </a:r>
            <a:endParaRPr lang="en-SG" sz="1350" b="1" dirty="0">
              <a:solidFill>
                <a:srgbClr val="7030A0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25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2863" y="-236118"/>
            <a:ext cx="9229726" cy="91863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6" name="Picture 25" descr="CityLogo_white.pn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52329" y="34117"/>
            <a:ext cx="1747538" cy="4320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0962185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B8EB1202-B1CF-45C6-9084-6E74708AB1AE}"/>
              </a:ext>
            </a:extLst>
          </p:cNvPr>
          <p:cNvSpPr/>
          <p:nvPr/>
        </p:nvSpPr>
        <p:spPr>
          <a:xfrm>
            <a:off x="505962" y="2185198"/>
            <a:ext cx="3047309" cy="1692664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SG" sz="1500" b="1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algn="ctr"/>
            <a:r>
              <a:rPr lang="en-SG" sz="1500" b="1">
                <a:latin typeface="Calibri" panose="020F0502020204030204" pitchFamily="34" charset="0"/>
                <a:cs typeface="Calibri" panose="020F0502020204030204" pitchFamily="34" charset="0"/>
              </a:rPr>
              <a:t>Bằng Cao đẳng tại Việt Nam</a:t>
            </a:r>
            <a:endParaRPr lang="en-SG" sz="1500" b="1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A427BC04-9199-42A1-9E87-4C1A0AA57307}"/>
              </a:ext>
            </a:extLst>
          </p:cNvPr>
          <p:cNvSpPr txBox="1"/>
          <p:nvPr/>
        </p:nvSpPr>
        <p:spPr>
          <a:xfrm>
            <a:off x="505962" y="1828800"/>
            <a:ext cx="3047309" cy="715581"/>
          </a:xfrm>
          <a:prstGeom prst="rect">
            <a:avLst/>
          </a:prstGeom>
          <a:solidFill>
            <a:srgbClr val="7030A0"/>
          </a:solidFill>
          <a:ln>
            <a:solidFill>
              <a:srgbClr val="7030A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vi-VN" sz="135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Chứng chỉ</a:t>
            </a:r>
          </a:p>
          <a:p>
            <a:pPr algn="ctr"/>
            <a:r>
              <a:rPr lang="en-SG" sz="135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của Trường Cao đẳng City of Glasgow</a:t>
            </a:r>
            <a:r>
              <a:rPr lang="en-SG" sz="1350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SG" sz="135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(3 mô đun quốc tế)</a:t>
            </a:r>
            <a:endParaRPr lang="en-SG" sz="1350" dirty="0">
              <a:solidFill>
                <a:schemeClr val="bg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13059399-E56C-4864-8019-42E6FB76AC4A}"/>
              </a:ext>
            </a:extLst>
          </p:cNvPr>
          <p:cNvSpPr txBox="1"/>
          <p:nvPr/>
        </p:nvSpPr>
        <p:spPr>
          <a:xfrm>
            <a:off x="627143" y="4243321"/>
            <a:ext cx="2804945" cy="3000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SG" sz="1350" b="1">
                <a:latin typeface="Calibri" panose="020F0502020204030204" pitchFamily="34" charset="0"/>
                <a:cs typeface="Calibri" panose="020F0502020204030204" pitchFamily="34" charset="0"/>
              </a:rPr>
              <a:t>Bằng Việt Nam và bằng Quốc tế</a:t>
            </a:r>
            <a:endParaRPr lang="en-SG" sz="1350" b="1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88447487-24AF-42E0-8B39-FFE26A17452F}"/>
              </a:ext>
            </a:extLst>
          </p:cNvPr>
          <p:cNvSpPr txBox="1"/>
          <p:nvPr/>
        </p:nvSpPr>
        <p:spPr>
          <a:xfrm>
            <a:off x="4004571" y="1741270"/>
            <a:ext cx="4751814" cy="34163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14313" indent="-214313">
              <a:buFont typeface="Arial" panose="020B0604020202020204" pitchFamily="34" charset="0"/>
              <a:buChar char="•"/>
            </a:pPr>
            <a:r>
              <a:rPr lang="en-SG" sz="1350" b="1">
                <a:latin typeface="Calibri" panose="020F0502020204030204" pitchFamily="34" charset="0"/>
                <a:cs typeface="Calibri" panose="020F0502020204030204" pitchFamily="34" charset="0"/>
              </a:rPr>
              <a:t>3 mô đun quốc tế để quốc tế hóa chương trình giảng dạy.</a:t>
            </a:r>
            <a:endParaRPr lang="en-SG" sz="1350" b="1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SG" sz="1350" b="1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214313" indent="-214313">
              <a:buFont typeface="Arial" panose="020B0604020202020204" pitchFamily="34" charset="0"/>
              <a:buChar char="•"/>
            </a:pPr>
            <a:r>
              <a:rPr lang="en-SG" sz="1350" b="1">
                <a:latin typeface="Calibri" panose="020F0502020204030204" pitchFamily="34" charset="0"/>
                <a:cs typeface="Calibri" panose="020F0502020204030204" pitchFamily="34" charset="0"/>
              </a:rPr>
              <a:t>36 giờ mỗi mô dun (Tổng cộng 108 giờ)</a:t>
            </a:r>
            <a:endParaRPr lang="en-SG" sz="1350" b="1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SG" sz="1350" b="1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214313" indent="-214313">
              <a:buFont typeface="Arial" panose="020B0604020202020204" pitchFamily="34" charset="0"/>
              <a:buChar char="•"/>
            </a:pPr>
            <a:r>
              <a:rPr lang="en-SG" sz="1350" b="1" dirty="0">
                <a:latin typeface="Calibri" panose="020F0502020204030204" pitchFamily="34" charset="0"/>
                <a:cs typeface="Calibri" panose="020F0502020204030204" pitchFamily="34" charset="0"/>
              </a:rPr>
              <a:t>GBP 175 </a:t>
            </a:r>
            <a:r>
              <a:rPr lang="en-SG" sz="1350" b="1">
                <a:latin typeface="Calibri" panose="020F0502020204030204" pitchFamily="34" charset="0"/>
                <a:cs typeface="Calibri" panose="020F0502020204030204" pitchFamily="34" charset="0"/>
              </a:rPr>
              <a:t>(5.300.000 đồng). Tối thiểu 15 sinh viên</a:t>
            </a:r>
          </a:p>
          <a:p>
            <a:pPr marL="214313" indent="-214313">
              <a:buFont typeface="Arial" panose="020B0604020202020204" pitchFamily="34" charset="0"/>
              <a:buChar char="•"/>
            </a:pPr>
            <a:endParaRPr lang="en-SG" sz="1350" b="1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214313" indent="-214313">
              <a:buFont typeface="Arial" panose="020B0604020202020204" pitchFamily="34" charset="0"/>
              <a:buChar char="•"/>
            </a:pPr>
            <a:r>
              <a:rPr lang="en-SG" sz="1350" b="1">
                <a:latin typeface="Calibri" panose="020F0502020204030204" pitchFamily="34" charset="0"/>
                <a:cs typeface="Calibri" panose="020F0502020204030204" pitchFamily="34" charset="0"/>
              </a:rPr>
              <a:t>Giảng dạy bởi giảng viên bản địa</a:t>
            </a:r>
            <a:endParaRPr lang="en-SG" sz="1350" b="1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214313" indent="-214313">
              <a:buFont typeface="Arial" panose="020B0604020202020204" pitchFamily="34" charset="0"/>
              <a:buChar char="•"/>
            </a:pPr>
            <a:endParaRPr lang="en-SG" sz="1350" b="1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214313" indent="-214313">
              <a:buFont typeface="Arial" panose="020B0604020202020204" pitchFamily="34" charset="0"/>
              <a:buChar char="•"/>
            </a:pPr>
            <a:r>
              <a:rPr lang="en-SG" sz="1350" b="1">
                <a:latin typeface="Calibri" panose="020F0502020204030204" pitchFamily="34" charset="0"/>
                <a:cs typeface="Calibri" panose="020F0502020204030204" pitchFamily="34" charset="0"/>
              </a:rPr>
              <a:t>Tất cả tài liệu giảng dạy và kiểm tra đánh giá được hỗ trợ bởi</a:t>
            </a:r>
            <a:br>
              <a:rPr lang="en-SG" sz="1350" b="1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SG" sz="1350" b="1">
                <a:latin typeface="Calibri" panose="020F0502020204030204" pitchFamily="34" charset="0"/>
                <a:cs typeface="Calibri" panose="020F0502020204030204" pitchFamily="34" charset="0"/>
              </a:rPr>
              <a:t>Trường Cao đẳng City of Glasgow</a:t>
            </a:r>
          </a:p>
          <a:p>
            <a:pPr marL="214313" indent="-214313">
              <a:buFont typeface="Arial" panose="020B0604020202020204" pitchFamily="34" charset="0"/>
              <a:buChar char="•"/>
            </a:pPr>
            <a:endParaRPr lang="en-SG" sz="1350" b="1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214313" indent="-214313">
              <a:buFont typeface="Arial" panose="020B0604020202020204" pitchFamily="34" charset="0"/>
              <a:buChar char="•"/>
            </a:pPr>
            <a:r>
              <a:rPr lang="en-SG" sz="1350" b="1">
                <a:latin typeface="Calibri" panose="020F0502020204030204" pitchFamily="34" charset="0"/>
                <a:cs typeface="Calibri" panose="020F0502020204030204" pitchFamily="34" charset="0"/>
              </a:rPr>
              <a:t>Chứng chỉ được cấp bởi trường Cao đẳng City of Glasgow</a:t>
            </a:r>
            <a:endParaRPr lang="en-SG" sz="1350" b="1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214313" indent="-214313">
              <a:buFont typeface="Arial" panose="020B0604020202020204" pitchFamily="34" charset="0"/>
              <a:buChar char="•"/>
            </a:pPr>
            <a:endParaRPr lang="en-SG" sz="1350" b="1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214313" indent="-214313">
              <a:buFont typeface="Arial" panose="020B0604020202020204" pitchFamily="34" charset="0"/>
              <a:buChar char="•"/>
            </a:pPr>
            <a:r>
              <a:rPr lang="en-SG" sz="1350" b="1">
                <a:latin typeface="Calibri" panose="020F0502020204030204" pitchFamily="34" charset="0"/>
                <a:cs typeface="Calibri" panose="020F0502020204030204" pitchFamily="34" charset="0"/>
              </a:rPr>
              <a:t>Giảng dạy bằng tiếng Việt hoặc tiếng Anh</a:t>
            </a:r>
            <a:endParaRPr lang="en-SG" sz="1350" b="1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214313" indent="-214313">
              <a:buFont typeface="Arial" panose="020B0604020202020204" pitchFamily="34" charset="0"/>
              <a:buChar char="•"/>
            </a:pPr>
            <a:endParaRPr lang="en-SG" sz="1350" b="1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214313" indent="-214313">
              <a:buFont typeface="Arial" panose="020B0604020202020204" pitchFamily="34" charset="0"/>
              <a:buChar char="•"/>
            </a:pPr>
            <a:endParaRPr lang="en-SG" sz="1350" b="1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8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2863" y="-236118"/>
            <a:ext cx="9229726" cy="91863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" name="Picture 8" descr="CityLogo_white.pn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52329" y="34117"/>
            <a:ext cx="1747538" cy="4320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8598323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B826E3D8-1144-49E0-8BC2-79E0E08521B8}"/>
              </a:ext>
            </a:extLst>
          </p:cNvPr>
          <p:cNvSpPr/>
          <p:nvPr/>
        </p:nvSpPr>
        <p:spPr>
          <a:xfrm>
            <a:off x="619756" y="2182150"/>
            <a:ext cx="3066419" cy="1709999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SG" sz="1500" b="1">
                <a:latin typeface="Calibri" panose="020F0502020204030204" pitchFamily="34" charset="0"/>
                <a:cs typeface="Calibri" panose="020F0502020204030204" pitchFamily="34" charset="0"/>
              </a:rPr>
              <a:t>Bằng Cao đẳng ở Việt Nam</a:t>
            </a:r>
            <a:endParaRPr lang="en-SG" sz="1500" b="1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F107B758-0F0C-4853-9816-0E3378587937}"/>
              </a:ext>
            </a:extLst>
          </p:cNvPr>
          <p:cNvSpPr txBox="1"/>
          <p:nvPr/>
        </p:nvSpPr>
        <p:spPr>
          <a:xfrm>
            <a:off x="619756" y="1771650"/>
            <a:ext cx="3066419" cy="923330"/>
          </a:xfrm>
          <a:prstGeom prst="rect">
            <a:avLst/>
          </a:prstGeom>
          <a:solidFill>
            <a:srgbClr val="7030A0"/>
          </a:solidFill>
          <a:ln>
            <a:solidFill>
              <a:srgbClr val="7030A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SG" sz="135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Bằng </a:t>
            </a:r>
            <a:r>
              <a:rPr lang="vi-VN" sz="135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Cao đẳng </a:t>
            </a:r>
            <a:r>
              <a:rPr lang="en-SG" sz="135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của Trường Cao đẳng </a:t>
            </a:r>
            <a:br>
              <a:rPr lang="en-SG" sz="135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SG" sz="135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City of Glasgow</a:t>
            </a:r>
            <a:endParaRPr lang="en-SG" sz="1350" dirty="0">
              <a:solidFill>
                <a:schemeClr val="bg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algn="ctr"/>
            <a:r>
              <a:rPr lang="en-SG" sz="1350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(</a:t>
            </a:r>
            <a:r>
              <a:rPr lang="en-SG" sz="135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5 mô đun quốc tế)</a:t>
            </a:r>
            <a:endParaRPr lang="en-SG" sz="1350" dirty="0">
              <a:solidFill>
                <a:schemeClr val="bg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algn="ctr"/>
            <a:endParaRPr lang="en-SG" sz="1350" dirty="0">
              <a:solidFill>
                <a:schemeClr val="bg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EEA9E09-2589-44A8-9A6A-71C962A6DB44}"/>
              </a:ext>
            </a:extLst>
          </p:cNvPr>
          <p:cNvSpPr txBox="1"/>
          <p:nvPr/>
        </p:nvSpPr>
        <p:spPr>
          <a:xfrm>
            <a:off x="1237196" y="4302649"/>
            <a:ext cx="1561389" cy="3000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SG" sz="1350">
                <a:latin typeface="Calibri" panose="020F0502020204030204" pitchFamily="34" charset="0"/>
                <a:cs typeface="Calibri" panose="020F0502020204030204" pitchFamily="34" charset="0"/>
              </a:rPr>
              <a:t>Bằng kép</a:t>
            </a:r>
            <a:endParaRPr lang="en-SG" sz="135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BD430576-AE18-4D68-ACB1-E3D1619D6996}"/>
              </a:ext>
            </a:extLst>
          </p:cNvPr>
          <p:cNvSpPr txBox="1"/>
          <p:nvPr/>
        </p:nvSpPr>
        <p:spPr>
          <a:xfrm>
            <a:off x="3994600" y="1528763"/>
            <a:ext cx="4896405" cy="362406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14313" indent="-214313">
              <a:buFont typeface="Arial" panose="020B0604020202020204" pitchFamily="34" charset="0"/>
              <a:buChar char="•"/>
            </a:pPr>
            <a:r>
              <a:rPr lang="en-SG" sz="1350" b="1">
                <a:latin typeface="Calibri" panose="020F0502020204030204" pitchFamily="34" charset="0"/>
                <a:cs typeface="Calibri" panose="020F0502020204030204" pitchFamily="34" charset="0"/>
              </a:rPr>
              <a:t>5 mô đun quốc tế để quốc tế hóa chương trình giảng dạy.</a:t>
            </a:r>
          </a:p>
          <a:p>
            <a:endParaRPr lang="en-SG" sz="1350" b="1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214313" indent="-214313">
              <a:buFont typeface="Arial" panose="020B0604020202020204" pitchFamily="34" charset="0"/>
              <a:buChar char="•"/>
            </a:pPr>
            <a:r>
              <a:rPr lang="en-SG" sz="1350" b="1">
                <a:latin typeface="Calibri" panose="020F0502020204030204" pitchFamily="34" charset="0"/>
                <a:cs typeface="Calibri" panose="020F0502020204030204" pitchFamily="34" charset="0"/>
              </a:rPr>
              <a:t>36 giờ mỗi mô đun (tổng cộng 180 giờ)</a:t>
            </a:r>
            <a:endParaRPr lang="en-SG" sz="1350" b="1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214313" indent="-214313">
              <a:buFont typeface="Arial" panose="020B0604020202020204" pitchFamily="34" charset="0"/>
              <a:buChar char="•"/>
            </a:pPr>
            <a:endParaRPr lang="en-SG" sz="1350" b="1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214313" indent="-214313">
              <a:buFont typeface="Arial" panose="020B0604020202020204" pitchFamily="34" charset="0"/>
              <a:buChar char="•"/>
            </a:pPr>
            <a:r>
              <a:rPr lang="en-SG" sz="1350" b="1" dirty="0">
                <a:latin typeface="Calibri" panose="020F0502020204030204" pitchFamily="34" charset="0"/>
                <a:cs typeface="Calibri" panose="020F0502020204030204" pitchFamily="34" charset="0"/>
              </a:rPr>
              <a:t>GBP 275 </a:t>
            </a:r>
            <a:r>
              <a:rPr lang="en-SG" sz="1350" b="1">
                <a:latin typeface="Calibri" panose="020F0502020204030204" pitchFamily="34" charset="0"/>
                <a:cs typeface="Calibri" panose="020F0502020204030204" pitchFamily="34" charset="0"/>
              </a:rPr>
              <a:t>(8.300.000 đồng). Tối thiểu 15 sinh viên</a:t>
            </a:r>
            <a:endParaRPr lang="en-SG" sz="1350" b="1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SG" sz="1350" b="1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214313" indent="-214313">
              <a:buFont typeface="Arial" panose="020B0604020202020204" pitchFamily="34" charset="0"/>
              <a:buChar char="•"/>
            </a:pPr>
            <a:r>
              <a:rPr lang="en-SG" sz="1350" b="1">
                <a:latin typeface="Calibri" panose="020F0502020204030204" pitchFamily="34" charset="0"/>
                <a:cs typeface="Calibri" panose="020F0502020204030204" pitchFamily="34" charset="0"/>
              </a:rPr>
              <a:t>Giảng dạy bởi giảng viên bản địa</a:t>
            </a:r>
          </a:p>
          <a:p>
            <a:pPr marL="214313" indent="-214313">
              <a:buFont typeface="Arial" panose="020B0604020202020204" pitchFamily="34" charset="0"/>
              <a:buChar char="•"/>
            </a:pPr>
            <a:endParaRPr lang="en-SG" sz="1350" b="1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214313" indent="-214313">
              <a:buFont typeface="Arial" panose="020B0604020202020204" pitchFamily="34" charset="0"/>
              <a:buChar char="•"/>
            </a:pPr>
            <a:r>
              <a:rPr lang="en-SG" sz="1350" b="1">
                <a:latin typeface="Calibri" panose="020F0502020204030204" pitchFamily="34" charset="0"/>
                <a:cs typeface="Calibri" panose="020F0502020204030204" pitchFamily="34" charset="0"/>
              </a:rPr>
              <a:t>Tất cả tài liệu giảng dạy và kiểm tra đánh giá được hỗ trợ bởi</a:t>
            </a:r>
            <a:br>
              <a:rPr lang="en-SG" sz="1350" b="1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SG" sz="1350" b="1">
                <a:latin typeface="Calibri" panose="020F0502020204030204" pitchFamily="34" charset="0"/>
                <a:cs typeface="Calibri" panose="020F0502020204030204" pitchFamily="34" charset="0"/>
              </a:rPr>
              <a:t>Trường Cao đẳng City of Glasgow</a:t>
            </a:r>
          </a:p>
          <a:p>
            <a:pPr marL="214313" indent="-214313">
              <a:buFont typeface="Arial" panose="020B0604020202020204" pitchFamily="34" charset="0"/>
              <a:buChar char="•"/>
            </a:pPr>
            <a:endParaRPr lang="en-SG" sz="1350" b="1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214313" indent="-214313">
              <a:buFont typeface="Arial" panose="020B0604020202020204" pitchFamily="34" charset="0"/>
              <a:buChar char="•"/>
            </a:pPr>
            <a:r>
              <a:rPr lang="vi-VN" sz="1350" b="1">
                <a:latin typeface="Calibri" panose="020F0502020204030204" pitchFamily="34" charset="0"/>
                <a:cs typeface="Calibri" panose="020F0502020204030204" pitchFamily="34" charset="0"/>
              </a:rPr>
              <a:t>Bằng (Diploma) do</a:t>
            </a:r>
            <a:r>
              <a:rPr lang="en-SG" sz="1350" b="1">
                <a:latin typeface="Calibri" panose="020F0502020204030204" pitchFamily="34" charset="0"/>
                <a:cs typeface="Calibri" panose="020F0502020204030204" pitchFamily="34" charset="0"/>
              </a:rPr>
              <a:t> trường Cao đẳng City of Glasgow</a:t>
            </a:r>
            <a:r>
              <a:rPr lang="vi-VN" sz="1350" b="1">
                <a:latin typeface="Calibri" panose="020F0502020204030204" pitchFamily="34" charset="0"/>
                <a:cs typeface="Calibri" panose="020F0502020204030204" pitchFamily="34" charset="0"/>
              </a:rPr>
              <a:t> cấp</a:t>
            </a:r>
            <a:endParaRPr lang="en-SG" sz="1350" b="1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214313" indent="-214313">
              <a:buFont typeface="Arial" panose="020B0604020202020204" pitchFamily="34" charset="0"/>
              <a:buChar char="•"/>
            </a:pPr>
            <a:endParaRPr lang="en-SG" sz="1350" b="1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214313" indent="-214313">
              <a:buFont typeface="Arial" panose="020B0604020202020204" pitchFamily="34" charset="0"/>
              <a:buChar char="•"/>
            </a:pPr>
            <a:r>
              <a:rPr lang="en-SG" sz="1350" b="1">
                <a:latin typeface="Calibri" panose="020F0502020204030204" pitchFamily="34" charset="0"/>
                <a:cs typeface="Calibri" panose="020F0502020204030204" pitchFamily="34" charset="0"/>
              </a:rPr>
              <a:t>Giảng dạy bằng tiếng Việt hoặc tiếng Anh</a:t>
            </a:r>
          </a:p>
          <a:p>
            <a:endParaRPr lang="en-SG" sz="1350" b="1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214313" indent="-214313">
              <a:buFont typeface="Arial" panose="020B0604020202020204" pitchFamily="34" charset="0"/>
              <a:buChar char="•"/>
            </a:pPr>
            <a:endParaRPr lang="en-SG" sz="1350" b="1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214313" indent="-214313">
              <a:buFont typeface="Arial" panose="020B0604020202020204" pitchFamily="34" charset="0"/>
              <a:buChar char="•"/>
            </a:pPr>
            <a:endParaRPr lang="en-SG" sz="1350" b="1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8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2863" y="-236118"/>
            <a:ext cx="9229726" cy="91863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" name="Picture 8" descr="CityLogo_white.pn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52329" y="34117"/>
            <a:ext cx="1747538" cy="4320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7462305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3EFD7070-6955-4DDC-AE8A-98275884D0BF}"/>
              </a:ext>
            </a:extLst>
          </p:cNvPr>
          <p:cNvSpPr/>
          <p:nvPr/>
        </p:nvSpPr>
        <p:spPr>
          <a:xfrm>
            <a:off x="642937" y="2100263"/>
            <a:ext cx="2671763" cy="1749024"/>
          </a:xfrm>
          <a:prstGeom prst="rect">
            <a:avLst/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SG" b="1">
                <a:latin typeface="Calibri" panose="020F0502020204030204" pitchFamily="34" charset="0"/>
                <a:cs typeface="Calibri" panose="020F0502020204030204" pitchFamily="34" charset="0"/>
              </a:rPr>
              <a:t>Bằng Cao học (HND)</a:t>
            </a:r>
            <a:endParaRPr lang="en-SG" sz="1500" b="1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algn="ctr"/>
            <a:r>
              <a:rPr lang="en-SG" sz="1500" b="1">
                <a:latin typeface="Calibri" panose="020F0502020204030204" pitchFamily="34" charset="0"/>
                <a:cs typeface="Calibri" panose="020F0502020204030204" pitchFamily="34" charset="0"/>
              </a:rPr>
              <a:t>Được trao bởi Cơ quan kiểm định chất lượng Scotland </a:t>
            </a:r>
            <a:r>
              <a:rPr lang="en-SG" sz="1500" b="1" dirty="0">
                <a:latin typeface="Calibri" panose="020F0502020204030204" pitchFamily="34" charset="0"/>
                <a:cs typeface="Calibri" panose="020F0502020204030204" pitchFamily="34" charset="0"/>
              </a:rPr>
              <a:t>(SQA)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993793E3-CDF3-4DCE-8B99-338F8643B7E8}"/>
              </a:ext>
            </a:extLst>
          </p:cNvPr>
          <p:cNvSpPr/>
          <p:nvPr/>
        </p:nvSpPr>
        <p:spPr>
          <a:xfrm>
            <a:off x="382480" y="4272990"/>
            <a:ext cx="3135217" cy="30008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SG" sz="1350" b="1">
                <a:latin typeface="Calibri" panose="020F0502020204030204" pitchFamily="34" charset="0"/>
                <a:cs typeface="Calibri" panose="020F0502020204030204" pitchFamily="34" charset="0"/>
              </a:rPr>
              <a:t>Bằng quốc tế với chứng nhận nước ngoài</a:t>
            </a:r>
            <a:endParaRPr lang="en-SG" sz="1350" b="1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2EA86451-0FB0-4EC3-93E0-B93D464B2BE6}"/>
              </a:ext>
            </a:extLst>
          </p:cNvPr>
          <p:cNvSpPr txBox="1"/>
          <p:nvPr/>
        </p:nvSpPr>
        <p:spPr>
          <a:xfrm flipH="1">
            <a:off x="3567912" y="2100263"/>
            <a:ext cx="5266374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14313" indent="-214313">
              <a:buFont typeface="Arial" panose="020B0604020202020204" pitchFamily="34" charset="0"/>
              <a:buChar char="•"/>
            </a:pPr>
            <a:r>
              <a:rPr lang="en-SG" sz="1350" b="1">
                <a:latin typeface="Calibri" panose="020F0502020204030204" pitchFamily="34" charset="0"/>
                <a:cs typeface="Calibri" panose="020F0502020204030204" pitchFamily="34" charset="0"/>
              </a:rPr>
              <a:t>Chương trình học 2 năm</a:t>
            </a:r>
          </a:p>
          <a:p>
            <a:pPr marL="214313" indent="-214313">
              <a:buFont typeface="Arial" panose="020B0604020202020204" pitchFamily="34" charset="0"/>
              <a:buChar char="•"/>
            </a:pPr>
            <a:endParaRPr lang="en-SG" sz="1350" b="1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214313" indent="-214313">
              <a:buFont typeface="Arial" panose="020B0604020202020204" pitchFamily="34" charset="0"/>
              <a:buChar char="•"/>
            </a:pPr>
            <a:r>
              <a:rPr lang="en-SG" sz="1350" b="1">
                <a:latin typeface="Calibri" panose="020F0502020204030204" pitchFamily="34" charset="0"/>
                <a:cs typeface="Calibri" panose="020F0502020204030204" pitchFamily="34" charset="0"/>
              </a:rPr>
              <a:t>Được công nhận để có thể tham gia vào năm cuối (hoặc năm thứ 2) của bất kì bằng cấp quốc tế nào</a:t>
            </a:r>
            <a:endParaRPr lang="en-SG" sz="1350" b="1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214313" indent="-214313">
              <a:buFont typeface="Arial" panose="020B0604020202020204" pitchFamily="34" charset="0"/>
              <a:buChar char="•"/>
            </a:pPr>
            <a:endParaRPr lang="en-SG" sz="1350" b="1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214313" indent="-214313">
              <a:buFont typeface="Arial" panose="020B0604020202020204" pitchFamily="34" charset="0"/>
              <a:buChar char="•"/>
            </a:pPr>
            <a:r>
              <a:rPr lang="en-SG" sz="1350" b="1">
                <a:latin typeface="Calibri" panose="020F0502020204030204" pitchFamily="34" charset="0"/>
                <a:cs typeface="Calibri" panose="020F0502020204030204" pitchFamily="34" charset="0"/>
              </a:rPr>
              <a:t>GBP 650 mỗi năm (19.600.000 đồng), GBP 1300 tổng cộng (39.200.000 đồng)  cho 2 năm cho 30 sinh viên mỗi năm.</a:t>
            </a:r>
            <a:endParaRPr lang="en-SG" sz="1350" b="1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214313" indent="-214313">
              <a:buFont typeface="Arial" panose="020B0604020202020204" pitchFamily="34" charset="0"/>
              <a:buChar char="•"/>
            </a:pPr>
            <a:endParaRPr lang="en-SG" sz="1350" b="1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214313" indent="-214313">
              <a:buFont typeface="Arial" panose="020B0604020202020204" pitchFamily="34" charset="0"/>
              <a:buChar char="•"/>
            </a:pPr>
            <a:r>
              <a:rPr lang="en-SG" sz="1350" b="1">
                <a:latin typeface="Calibri" panose="020F0502020204030204" pitchFamily="34" charset="0"/>
                <a:cs typeface="Calibri" panose="020F0502020204030204" pitchFamily="34" charset="0"/>
              </a:rPr>
              <a:t>Giảng dạy bởi giảng viên bản địa bằng tiếng Anh.</a:t>
            </a:r>
            <a:endParaRPr lang="en-SG" sz="1350" b="1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214313" indent="-214313">
              <a:buFont typeface="Arial" panose="020B0604020202020204" pitchFamily="34" charset="0"/>
              <a:buChar char="•"/>
            </a:pPr>
            <a:endParaRPr lang="en-SG" sz="1350" b="1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214313" indent="-214313">
              <a:buFont typeface="Arial" panose="020B0604020202020204" pitchFamily="34" charset="0"/>
              <a:buChar char="•"/>
            </a:pPr>
            <a:r>
              <a:rPr lang="en-SG" sz="1350" b="1">
                <a:latin typeface="Calibri" panose="020F0502020204030204" pitchFamily="34" charset="0"/>
                <a:cs typeface="Calibri" panose="020F0502020204030204" pitchFamily="34" charset="0"/>
              </a:rPr>
              <a:t>Sinh viên cần IELTS 4.5 hoặc tương đương</a:t>
            </a:r>
            <a:endParaRPr lang="en-SG" sz="1350" b="1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214313" indent="-214313">
              <a:buFont typeface="Arial" panose="020B0604020202020204" pitchFamily="34" charset="0"/>
              <a:buChar char="•"/>
            </a:pPr>
            <a:endParaRPr lang="en-SG" sz="1350" b="1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214313" indent="-214313">
              <a:buFont typeface="Arial" panose="020B0604020202020204" pitchFamily="34" charset="0"/>
              <a:buChar char="•"/>
            </a:pPr>
            <a:r>
              <a:rPr lang="en-SG" sz="1350" b="1">
                <a:latin typeface="Calibri" panose="020F0502020204030204" pitchFamily="34" charset="0"/>
                <a:cs typeface="Calibri" panose="020F0502020204030204" pitchFamily="34" charset="0"/>
              </a:rPr>
              <a:t>Tất cả tài liệu giảng dạy và kiểm tra đánh giá được cung cấp bởi</a:t>
            </a:r>
            <a:br>
              <a:rPr lang="en-SG" sz="1350" b="1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SG" sz="1350" b="1">
                <a:latin typeface="Calibri" panose="020F0502020204030204" pitchFamily="34" charset="0"/>
                <a:cs typeface="Calibri" panose="020F0502020204030204" pitchFamily="34" charset="0"/>
              </a:rPr>
              <a:t>Trường Cao đẳng City of Glasgow</a:t>
            </a:r>
          </a:p>
          <a:p>
            <a:pPr marL="214313" indent="-214313">
              <a:buFont typeface="Arial" panose="020B0604020202020204" pitchFamily="34" charset="0"/>
              <a:buChar char="•"/>
            </a:pPr>
            <a:endParaRPr lang="en-SG" sz="1350" b="1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214313" indent="-214313">
              <a:buFont typeface="Arial" panose="020B0604020202020204" pitchFamily="34" charset="0"/>
              <a:buChar char="•"/>
            </a:pPr>
            <a:r>
              <a:rPr lang="en-SG" sz="1350" b="1">
                <a:latin typeface="Calibri" panose="020F0502020204030204" pitchFamily="34" charset="0"/>
                <a:cs typeface="Calibri" panose="020F0502020204030204" pitchFamily="34" charset="0"/>
              </a:rPr>
              <a:t>Bằng được phát bởi Cơ quan kiểm định chất lượng Scotland</a:t>
            </a:r>
            <a:endParaRPr lang="en-SG" sz="1350" b="1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2863" y="-236118"/>
            <a:ext cx="9229726" cy="91863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" name="Picture 7" descr="CityLogo_white.pn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52329" y="34117"/>
            <a:ext cx="1747538" cy="4320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1640733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5341A4AB-44F5-4DA3-907F-34FFD72354E2}"/>
              </a:ext>
            </a:extLst>
          </p:cNvPr>
          <p:cNvSpPr/>
          <p:nvPr/>
        </p:nvSpPr>
        <p:spPr>
          <a:xfrm>
            <a:off x="1363980" y="2731770"/>
            <a:ext cx="3078480" cy="2042160"/>
          </a:xfrm>
          <a:prstGeom prst="rect">
            <a:avLst/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SG" sz="2000">
                <a:latin typeface="Calibri" panose="020F0502020204030204" pitchFamily="34" charset="0"/>
                <a:cs typeface="Calibri" panose="020F0502020204030204" pitchFamily="34" charset="0"/>
              </a:rPr>
              <a:t>Bằng cao học </a:t>
            </a:r>
            <a:r>
              <a:rPr lang="en-SG" sz="2000" dirty="0">
                <a:latin typeface="Calibri" panose="020F0502020204030204" pitchFamily="34" charset="0"/>
                <a:cs typeface="Calibri" panose="020F0502020204030204" pitchFamily="34" charset="0"/>
              </a:rPr>
              <a:t>(HND)</a:t>
            </a:r>
          </a:p>
          <a:p>
            <a:pPr algn="ctr"/>
            <a:endParaRPr lang="en-SG" sz="20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algn="ctr"/>
            <a:r>
              <a:rPr lang="en-SG" sz="1500" b="1">
                <a:latin typeface="Calibri" panose="020F0502020204030204" pitchFamily="34" charset="0"/>
                <a:cs typeface="Calibri" panose="020F0502020204030204" pitchFamily="34" charset="0"/>
              </a:rPr>
              <a:t>Được trao bởi Cơ quan kiểm định chất lượng Scotland </a:t>
            </a:r>
            <a:r>
              <a:rPr lang="en-SG" sz="1500" b="1" dirty="0">
                <a:latin typeface="Calibri" panose="020F0502020204030204" pitchFamily="34" charset="0"/>
                <a:cs typeface="Calibri" panose="020F0502020204030204" pitchFamily="34" charset="0"/>
              </a:rPr>
              <a:t>(SQA</a:t>
            </a:r>
            <a:r>
              <a:rPr lang="en-SG" sz="1500" b="1">
                <a:latin typeface="Calibri" panose="020F0502020204030204" pitchFamily="34" charset="0"/>
                <a:cs typeface="Calibri" panose="020F0502020204030204" pitchFamily="34" charset="0"/>
              </a:rPr>
              <a:t>) khi hợp tác với trường Cao đẳng City of Glasgow</a:t>
            </a:r>
            <a:endParaRPr lang="en-SG" sz="1500" b="1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2ED7BF44-44DA-49B1-AF90-DF8B891ACEC0}"/>
              </a:ext>
            </a:extLst>
          </p:cNvPr>
          <p:cNvSpPr/>
          <p:nvPr/>
        </p:nvSpPr>
        <p:spPr>
          <a:xfrm>
            <a:off x="1363980" y="5185410"/>
            <a:ext cx="3078480" cy="754380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SG" sz="2000">
                <a:latin typeface="Calibri" panose="020F0502020204030204" pitchFamily="34" charset="0"/>
                <a:cs typeface="Calibri" panose="020F0502020204030204" pitchFamily="34" charset="0"/>
              </a:rPr>
              <a:t>Trung học</a:t>
            </a:r>
            <a:endParaRPr lang="en-SG" sz="20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algn="ctr"/>
            <a:r>
              <a:rPr lang="en-SG" sz="2000">
                <a:latin typeface="Calibri" panose="020F0502020204030204" pitchFamily="34" charset="0"/>
                <a:cs typeface="Calibri" panose="020F0502020204030204" pitchFamily="34" charset="0"/>
              </a:rPr>
              <a:t>(Lớp </a:t>
            </a:r>
            <a:r>
              <a:rPr lang="en-SG" sz="2000" dirty="0">
                <a:latin typeface="Calibri" panose="020F0502020204030204" pitchFamily="34" charset="0"/>
                <a:cs typeface="Calibri" panose="020F0502020204030204" pitchFamily="34" charset="0"/>
              </a:rPr>
              <a:t>12)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4F1B8DE6-22E8-432F-8E00-D37B7B3DFA1B}"/>
              </a:ext>
            </a:extLst>
          </p:cNvPr>
          <p:cNvSpPr txBox="1"/>
          <p:nvPr/>
        </p:nvSpPr>
        <p:spPr>
          <a:xfrm>
            <a:off x="1363980" y="1377723"/>
            <a:ext cx="3078480" cy="707886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solidFill>
              <a:schemeClr val="accent1"/>
            </a:solidFill>
          </a:ln>
        </p:spPr>
        <p:txBody>
          <a:bodyPr wrap="square" rtlCol="0" anchor="ctr">
            <a:spAutoFit/>
          </a:bodyPr>
          <a:lstStyle/>
          <a:p>
            <a:pPr algn="ctr"/>
            <a:r>
              <a:rPr lang="en-SG" sz="2000">
                <a:solidFill>
                  <a:schemeClr val="lt1"/>
                </a:solidFill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Bằng quốc tế</a:t>
            </a:r>
            <a:endParaRPr lang="en-SG" sz="2000" dirty="0">
              <a:solidFill>
                <a:schemeClr val="lt1"/>
              </a:solidFill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  <a:p>
            <a:pPr algn="ctr"/>
            <a:r>
              <a:rPr lang="en-SG" sz="2000">
                <a:solidFill>
                  <a:schemeClr val="lt1"/>
                </a:solidFill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(Anh/Úc/New Zealand)</a:t>
            </a:r>
            <a:endParaRPr lang="en-SG" sz="2000" dirty="0">
              <a:solidFill>
                <a:schemeClr val="lt1"/>
              </a:solidFill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</p:txBody>
      </p:sp>
      <p:cxnSp>
        <p:nvCxnSpPr>
          <p:cNvPr id="10" name="Straight Arrow Connector 9">
            <a:extLst>
              <a:ext uri="{FF2B5EF4-FFF2-40B4-BE49-F238E27FC236}">
                <a16:creationId xmlns:a16="http://schemas.microsoft.com/office/drawing/2014/main" id="{A6C198F6-C398-4748-AD9D-A19D5D8CEC3A}"/>
              </a:ext>
            </a:extLst>
          </p:cNvPr>
          <p:cNvCxnSpPr>
            <a:stCxn id="4" idx="0"/>
            <a:endCxn id="7" idx="2"/>
          </p:cNvCxnSpPr>
          <p:nvPr/>
        </p:nvCxnSpPr>
        <p:spPr>
          <a:xfrm flipV="1">
            <a:off x="2903220" y="2343374"/>
            <a:ext cx="0" cy="388396"/>
          </a:xfrm>
          <a:prstGeom prst="straightConnector1">
            <a:avLst/>
          </a:prstGeom>
          <a:ln w="50800"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1" name="Straight Arrow Connector 10">
            <a:extLst>
              <a:ext uri="{FF2B5EF4-FFF2-40B4-BE49-F238E27FC236}">
                <a16:creationId xmlns:a16="http://schemas.microsoft.com/office/drawing/2014/main" id="{5EA88C89-2395-4F6D-94AF-2DD14AC69B00}"/>
              </a:ext>
            </a:extLst>
          </p:cNvPr>
          <p:cNvCxnSpPr/>
          <p:nvPr/>
        </p:nvCxnSpPr>
        <p:spPr>
          <a:xfrm flipV="1">
            <a:off x="2895600" y="4773930"/>
            <a:ext cx="0" cy="411480"/>
          </a:xfrm>
          <a:prstGeom prst="straightConnector1">
            <a:avLst/>
          </a:prstGeom>
          <a:ln w="50800"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13" name="TextBox 12">
            <a:extLst>
              <a:ext uri="{FF2B5EF4-FFF2-40B4-BE49-F238E27FC236}">
                <a16:creationId xmlns:a16="http://schemas.microsoft.com/office/drawing/2014/main" id="{B25F8B07-64D5-4CC6-BFD4-9668386C9759}"/>
              </a:ext>
            </a:extLst>
          </p:cNvPr>
          <p:cNvSpPr txBox="1"/>
          <p:nvPr/>
        </p:nvSpPr>
        <p:spPr>
          <a:xfrm>
            <a:off x="5436096" y="2877904"/>
            <a:ext cx="2952328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57175" indent="-257175">
              <a:buFont typeface="Arial" panose="020B0604020202020204" pitchFamily="34" charset="0"/>
              <a:buChar char="•"/>
            </a:pPr>
            <a:r>
              <a:rPr lang="en-SG" sz="2000">
                <a:latin typeface="Calibri" panose="020F0502020204030204" pitchFamily="34" charset="0"/>
                <a:cs typeface="Calibri" panose="020F0502020204030204" pitchFamily="34" charset="0"/>
              </a:rPr>
              <a:t>2 năm</a:t>
            </a:r>
            <a:endParaRPr lang="en-SG" sz="20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257175" indent="-257175">
              <a:buFont typeface="Arial" panose="020B0604020202020204" pitchFamily="34" charset="0"/>
              <a:buChar char="•"/>
            </a:pPr>
            <a:r>
              <a:rPr lang="en-SG" sz="2000">
                <a:latin typeface="Calibri" panose="020F0502020204030204" pitchFamily="34" charset="0"/>
                <a:cs typeface="Calibri" panose="020F0502020204030204" pitchFamily="34" charset="0"/>
              </a:rPr>
              <a:t>Giảng dạy tiếng Việt</a:t>
            </a:r>
            <a:endParaRPr lang="en-SG" sz="20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257175" indent="-257175">
              <a:buFont typeface="Arial" panose="020B0604020202020204" pitchFamily="34" charset="0"/>
              <a:buChar char="•"/>
            </a:pPr>
            <a:r>
              <a:rPr lang="en-SG" sz="2000">
                <a:latin typeface="Calibri" panose="020F0502020204030204" pitchFamily="34" charset="0"/>
                <a:cs typeface="Calibri" panose="020F0502020204030204" pitchFamily="34" charset="0"/>
              </a:rPr>
              <a:t>Giảng viên bản địa</a:t>
            </a:r>
            <a:endParaRPr lang="en-SG" sz="20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257175" indent="-257175">
              <a:buFont typeface="Arial" panose="020B0604020202020204" pitchFamily="34" charset="0"/>
              <a:buChar char="•"/>
            </a:pPr>
            <a:r>
              <a:rPr lang="en-SG" sz="2000">
                <a:latin typeface="Calibri" panose="020F0502020204030204" pitchFamily="34" charset="0"/>
                <a:cs typeface="Calibri" panose="020F0502020204030204" pitchFamily="34" charset="0"/>
              </a:rPr>
              <a:t>Dạy và thi bằng tiếng Anh</a:t>
            </a:r>
            <a:endParaRPr lang="en-SG" sz="20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4" name="Right Brace 13">
            <a:extLst>
              <a:ext uri="{FF2B5EF4-FFF2-40B4-BE49-F238E27FC236}">
                <a16:creationId xmlns:a16="http://schemas.microsoft.com/office/drawing/2014/main" id="{B1C9164A-A137-4E8D-978C-6064AED29ED1}"/>
              </a:ext>
            </a:extLst>
          </p:cNvPr>
          <p:cNvSpPr/>
          <p:nvPr/>
        </p:nvSpPr>
        <p:spPr>
          <a:xfrm>
            <a:off x="4804411" y="1143045"/>
            <a:ext cx="369569" cy="1177245"/>
          </a:xfrm>
          <a:prstGeom prst="righ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SG" sz="1350"/>
          </a:p>
        </p:txBody>
      </p:sp>
      <p:sp>
        <p:nvSpPr>
          <p:cNvPr id="15" name="Right Brace 14">
            <a:extLst>
              <a:ext uri="{FF2B5EF4-FFF2-40B4-BE49-F238E27FC236}">
                <a16:creationId xmlns:a16="http://schemas.microsoft.com/office/drawing/2014/main" id="{CF945327-9B38-45E6-837E-A453FC65C57F}"/>
              </a:ext>
            </a:extLst>
          </p:cNvPr>
          <p:cNvSpPr/>
          <p:nvPr/>
        </p:nvSpPr>
        <p:spPr>
          <a:xfrm>
            <a:off x="4853941" y="2731770"/>
            <a:ext cx="369569" cy="2042160"/>
          </a:xfrm>
          <a:prstGeom prst="righ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SG" sz="1350"/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8066A980-34B9-4064-879C-9D51064063DC}"/>
              </a:ext>
            </a:extLst>
          </p:cNvPr>
          <p:cNvSpPr txBox="1"/>
          <p:nvPr/>
        </p:nvSpPr>
        <p:spPr>
          <a:xfrm>
            <a:off x="5436096" y="1005696"/>
            <a:ext cx="3283453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57175" indent="-257175">
              <a:buFont typeface="Arial" panose="020B0604020202020204" pitchFamily="34" charset="0"/>
              <a:buChar char="•"/>
            </a:pPr>
            <a:r>
              <a:rPr lang="en-SG" sz="2000">
                <a:latin typeface="Calibri" panose="020F0502020204030204" pitchFamily="34" charset="0"/>
                <a:cs typeface="Calibri" panose="020F0502020204030204" pitchFamily="34" charset="0"/>
              </a:rPr>
              <a:t>1 năm  (tối thiểu)</a:t>
            </a:r>
            <a:endParaRPr lang="en-SG" sz="20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257175" indent="-257175">
              <a:buFont typeface="Arial" panose="020B0604020202020204" pitchFamily="34" charset="0"/>
              <a:buChar char="•"/>
            </a:pPr>
            <a:r>
              <a:rPr lang="en-SG" sz="2000">
                <a:latin typeface="Calibri" panose="020F0502020204030204" pitchFamily="34" charset="0"/>
                <a:cs typeface="Calibri" panose="020F0502020204030204" pitchFamily="34" charset="0"/>
              </a:rPr>
              <a:t>Đại học Nước ngoài</a:t>
            </a:r>
            <a:endParaRPr lang="en-SG" sz="20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257175" indent="-257175">
              <a:buFont typeface="Arial" panose="020B0604020202020204" pitchFamily="34" charset="0"/>
              <a:buChar char="•"/>
            </a:pPr>
            <a:r>
              <a:rPr lang="en-SG" sz="2000">
                <a:latin typeface="Calibri" panose="020F0502020204030204" pitchFamily="34" charset="0"/>
                <a:cs typeface="Calibri" panose="020F0502020204030204" pitchFamily="34" charset="0"/>
              </a:rPr>
              <a:t>Sinh viên cần thỏa các điều kiện về ngôn ngữ</a:t>
            </a:r>
            <a:endParaRPr lang="en-SG" sz="20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12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2863" y="-236118"/>
            <a:ext cx="9229726" cy="91863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7" name="Picture 16" descr="CityLogo_white.pn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52329" y="34117"/>
            <a:ext cx="1747538" cy="4320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9349866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8" descr="What_College_delivers_slides5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150" t="29366" r="3871" b="16505"/>
          <a:stretch>
            <a:fillRect/>
          </a:stretch>
        </p:blipFill>
        <p:spPr bwMode="auto">
          <a:xfrm>
            <a:off x="183146" y="1349797"/>
            <a:ext cx="8853349" cy="391283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77" name="Picture 9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78910" y="807695"/>
            <a:ext cx="1421911" cy="14232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2863" y="-236118"/>
            <a:ext cx="9229726" cy="91863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176" name="Text Box 6"/>
          <p:cNvSpPr txBox="1">
            <a:spLocks noChangeArrowheads="1"/>
          </p:cNvSpPr>
          <p:nvPr/>
        </p:nvSpPr>
        <p:spPr bwMode="auto">
          <a:xfrm>
            <a:off x="107504" y="34315"/>
            <a:ext cx="5184576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" charset="0"/>
                <a:ea typeface="ＭＳ Ｐゴシック" pitchFamily="34" charset="-128"/>
              </a:defRPr>
            </a:lvl1pPr>
            <a:lvl2pPr marL="37931725" indent="-37474525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" charset="0"/>
                <a:ea typeface="ＭＳ Ｐゴシック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" charset="0"/>
                <a:ea typeface="ＭＳ Ｐゴシック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" charset="0"/>
                <a:ea typeface="ＭＳ Ｐゴシック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charset="0"/>
                <a:ea typeface="ＭＳ Ｐゴシック" pitchFamily="34" charset="-128"/>
              </a:defRPr>
            </a:lvl9pPr>
          </a:lstStyle>
          <a:p>
            <a:pPr>
              <a:spcBef>
                <a:spcPct val="50000"/>
              </a:spcBef>
              <a:buFontTx/>
              <a:buNone/>
            </a:pPr>
            <a:r>
              <a:rPr lang="en-US" altLang="en-US" b="1" dirty="0">
                <a:solidFill>
                  <a:schemeClr val="bg1"/>
                </a:solidFill>
                <a:latin typeface="Arial" charset="0"/>
              </a:rPr>
              <a:t>Sectoral Enrolments</a:t>
            </a:r>
          </a:p>
        </p:txBody>
      </p:sp>
      <p:pic>
        <p:nvPicPr>
          <p:cNvPr id="9" name="Picture 8" descr="CityLogo_white.png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16094" y="54191"/>
            <a:ext cx="1747538" cy="4320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86794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Content Placeholder 7"/>
          <p:cNvSpPr>
            <a:spLocks noGrp="1"/>
          </p:cNvSpPr>
          <p:nvPr>
            <p:ph type="body" idx="1"/>
          </p:nvPr>
        </p:nvSpPr>
        <p:spPr>
          <a:xfrm>
            <a:off x="722313" y="1647959"/>
            <a:ext cx="7772400" cy="3293209"/>
          </a:xfrm>
        </p:spPr>
        <p:txBody>
          <a:bodyPr>
            <a:spAutoFit/>
          </a:bodyPr>
          <a:lstStyle/>
          <a:p>
            <a:pPr>
              <a:defRPr/>
            </a:pPr>
            <a:r>
              <a:rPr lang="en-GB" sz="1600" dirty="0">
                <a:latin typeface="Arial Narrow" panose="020B0606020202030204" pitchFamily="34" charset="0"/>
              </a:rPr>
              <a:t>For further information on City of Glasgow College visit </a:t>
            </a:r>
            <a:r>
              <a:rPr lang="en-GB" sz="1600" dirty="0">
                <a:latin typeface="Arial Narrow" panose="020B0606020202030204" pitchFamily="34" charset="0"/>
                <a:hlinkClick r:id="rId2"/>
              </a:rPr>
              <a:t>our website</a:t>
            </a:r>
            <a:r>
              <a:rPr lang="en-GB" sz="1600" dirty="0">
                <a:latin typeface="Arial Narrow" panose="020B0606020202030204" pitchFamily="34" charset="0"/>
              </a:rPr>
              <a:t> or please contact:</a:t>
            </a:r>
          </a:p>
          <a:p>
            <a:pPr>
              <a:defRPr/>
            </a:pPr>
            <a:endParaRPr lang="en-GB" sz="1600" dirty="0">
              <a:latin typeface="Arial Narrow" panose="020B0606020202030204" pitchFamily="34" charset="0"/>
            </a:endParaRPr>
          </a:p>
          <a:p>
            <a:pPr>
              <a:defRPr/>
            </a:pPr>
            <a:r>
              <a:rPr lang="en-GB" sz="1600" dirty="0">
                <a:latin typeface="Arial Narrow" panose="020B0606020202030204" pitchFamily="34" charset="0"/>
              </a:rPr>
              <a:t>Carla Murray, </a:t>
            </a:r>
            <a:r>
              <a:rPr lang="en-GB" sz="1600" b="1" i="1" dirty="0">
                <a:latin typeface="Arial Narrow" panose="020B0606020202030204" pitchFamily="34" charset="0"/>
              </a:rPr>
              <a:t>Associate Director Business &amp; International Partnerships</a:t>
            </a:r>
            <a:r>
              <a:rPr lang="en-GB" sz="1600" i="1" dirty="0">
                <a:latin typeface="Arial Narrow" panose="020B0606020202030204" pitchFamily="34" charset="0"/>
              </a:rPr>
              <a:t>, City of Glasgow College</a:t>
            </a:r>
            <a:endParaRPr lang="en-GB" sz="1600" b="1" dirty="0">
              <a:latin typeface="Arial Narrow" panose="020B0606020202030204" pitchFamily="34" charset="0"/>
            </a:endParaRPr>
          </a:p>
          <a:p>
            <a:pPr>
              <a:defRPr/>
            </a:pPr>
            <a:r>
              <a:rPr lang="en-GB" sz="1600" dirty="0">
                <a:latin typeface="Arial Narrow" panose="020B0606020202030204" pitchFamily="34" charset="0"/>
              </a:rPr>
              <a:t>Email: </a:t>
            </a:r>
            <a:r>
              <a:rPr lang="en-GB" sz="1600" u="sng" dirty="0">
                <a:latin typeface="Arial Narrow" panose="020B0606020202030204" pitchFamily="34" charset="0"/>
                <a:hlinkClick r:id="rId3"/>
              </a:rPr>
              <a:t>carla.murray@cityofglasgowcollege.ac.uk</a:t>
            </a:r>
            <a:r>
              <a:rPr lang="en-GB" sz="1600" dirty="0">
                <a:latin typeface="Arial Narrow" panose="020B0606020202030204" pitchFamily="34" charset="0"/>
              </a:rPr>
              <a:t>  - Tel: (+44) 141 375 5203</a:t>
            </a:r>
          </a:p>
          <a:p>
            <a:pPr>
              <a:defRPr/>
            </a:pPr>
            <a:endParaRPr lang="en-GB" sz="1600" dirty="0">
              <a:latin typeface="Arial Narrow" panose="020B0606020202030204" pitchFamily="34" charset="0"/>
            </a:endParaRPr>
          </a:p>
          <a:p>
            <a:pPr>
              <a:defRPr/>
            </a:pPr>
            <a:r>
              <a:rPr lang="en-GB" sz="1600" dirty="0">
                <a:latin typeface="Arial Narrow" panose="020B0606020202030204" pitchFamily="34" charset="0"/>
              </a:rPr>
              <a:t>Dr Katie Avery, </a:t>
            </a:r>
            <a:r>
              <a:rPr lang="en-GB" sz="1600" b="1" i="1" dirty="0">
                <a:latin typeface="Arial Narrow" panose="020B0606020202030204" pitchFamily="34" charset="0"/>
              </a:rPr>
              <a:t>Director</a:t>
            </a:r>
            <a:r>
              <a:rPr lang="en-GB" sz="1600" dirty="0">
                <a:latin typeface="Arial Narrow" panose="020B0606020202030204" pitchFamily="34" charset="0"/>
              </a:rPr>
              <a:t>, </a:t>
            </a:r>
            <a:r>
              <a:rPr lang="en-GB" sz="1600" i="1" dirty="0">
                <a:latin typeface="Arial Narrow" panose="020B0606020202030204" pitchFamily="34" charset="0"/>
              </a:rPr>
              <a:t>Global Education Initiatives</a:t>
            </a:r>
          </a:p>
          <a:p>
            <a:pPr>
              <a:defRPr/>
            </a:pPr>
            <a:r>
              <a:rPr lang="en-GB" sz="1600" dirty="0">
                <a:latin typeface="Arial Narrow" panose="020B0606020202030204" pitchFamily="34" charset="0"/>
              </a:rPr>
              <a:t>Email: </a:t>
            </a:r>
            <a:r>
              <a:rPr lang="en-GB" sz="1600" dirty="0">
                <a:latin typeface="Arial Narrow" panose="020B0606020202030204" pitchFamily="34" charset="0"/>
                <a:hlinkClick r:id="rId4"/>
              </a:rPr>
              <a:t>globaleduinitiatives@gmail.com</a:t>
            </a:r>
            <a:endParaRPr lang="en-GB" sz="1600" dirty="0">
              <a:latin typeface="Arial Narrow" panose="020B0606020202030204" pitchFamily="34" charset="0"/>
            </a:endParaRPr>
          </a:p>
          <a:p>
            <a:pPr>
              <a:defRPr/>
            </a:pPr>
            <a:endParaRPr lang="en-GB" sz="1600" u="sng" dirty="0">
              <a:latin typeface="Arial Narrow" panose="020B0606020202030204" pitchFamily="34" charset="0"/>
            </a:endParaRPr>
          </a:p>
          <a:p>
            <a:pPr>
              <a:defRPr/>
            </a:pPr>
            <a:r>
              <a:rPr lang="en-GB" sz="1600" dirty="0">
                <a:latin typeface="Arial Narrow" panose="020B0606020202030204" pitchFamily="34" charset="0"/>
              </a:rPr>
              <a:t>Jessie Tan, </a:t>
            </a:r>
            <a:r>
              <a:rPr lang="en-GB" sz="1600" b="1" i="1" dirty="0">
                <a:latin typeface="Arial Narrow" panose="020B0606020202030204" pitchFamily="34" charset="0"/>
              </a:rPr>
              <a:t>Director</a:t>
            </a:r>
            <a:r>
              <a:rPr lang="en-GB" sz="1600" dirty="0">
                <a:latin typeface="Arial Narrow" panose="020B0606020202030204" pitchFamily="34" charset="0"/>
              </a:rPr>
              <a:t>, </a:t>
            </a:r>
            <a:r>
              <a:rPr lang="en-GB" sz="1600" i="1" dirty="0">
                <a:latin typeface="Arial Narrow" panose="020B0606020202030204" pitchFamily="34" charset="0"/>
              </a:rPr>
              <a:t>Global Education Initiatives</a:t>
            </a:r>
          </a:p>
          <a:p>
            <a:pPr>
              <a:defRPr/>
            </a:pPr>
            <a:r>
              <a:rPr lang="en-GB" sz="1600" dirty="0">
                <a:latin typeface="Arial Narrow" panose="020B0606020202030204" pitchFamily="34" charset="0"/>
              </a:rPr>
              <a:t>Email: </a:t>
            </a:r>
            <a:r>
              <a:rPr lang="en-GB" sz="1600" dirty="0">
                <a:latin typeface="Arial Narrow" panose="020B0606020202030204" pitchFamily="34" charset="0"/>
                <a:hlinkClick r:id="rId4"/>
              </a:rPr>
              <a:t>globaleduinitiatives@gmail.com</a:t>
            </a:r>
            <a:endParaRPr lang="en-GB" sz="1600" dirty="0">
              <a:latin typeface="Arial Narrow" panose="020B0606020202030204" pitchFamily="34" charset="0"/>
            </a:endParaRPr>
          </a:p>
          <a:p>
            <a:pPr>
              <a:defRPr/>
            </a:pPr>
            <a:endParaRPr lang="en-GB" sz="1600" dirty="0">
              <a:latin typeface="Arial Narrow" panose="020B0606020202030204" pitchFamily="34" charset="0"/>
            </a:endParaRPr>
          </a:p>
        </p:txBody>
      </p:sp>
      <p:sp>
        <p:nvSpPr>
          <p:cNvPr id="32775" name="TextBox 8"/>
          <p:cNvSpPr txBox="1">
            <a:spLocks noChangeArrowheads="1"/>
          </p:cNvSpPr>
          <p:nvPr/>
        </p:nvSpPr>
        <p:spPr bwMode="auto">
          <a:xfrm>
            <a:off x="2915816" y="0"/>
            <a:ext cx="2565400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Times" charset="0"/>
                <a:ea typeface="ＭＳ Ｐゴシック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" charset="0"/>
                <a:ea typeface="ＭＳ Ｐゴシック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" charset="0"/>
                <a:ea typeface="ＭＳ Ｐゴシック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" charset="0"/>
                <a:ea typeface="ＭＳ Ｐゴシック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  <a:ea typeface="ＭＳ Ｐゴシック" pitchFamily="34" charset="-128"/>
              </a:defRPr>
            </a:lvl9pPr>
          </a:lstStyle>
          <a:p>
            <a:pPr algn="r"/>
            <a:r>
              <a:rPr lang="en-GB" altLang="en-US" sz="4000" b="1" dirty="0">
                <a:solidFill>
                  <a:srgbClr val="7030A0"/>
                </a:solidFill>
              </a:rPr>
              <a:t>Thank you</a:t>
            </a:r>
          </a:p>
        </p:txBody>
      </p:sp>
      <p:pic>
        <p:nvPicPr>
          <p:cNvPr id="4" name="Picture 5" descr="&#10;images.png                                                     00693D4CMacintosh HD                   BBA3D355: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876802"/>
            <a:ext cx="9144000" cy="10461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2863" y="-236118"/>
            <a:ext cx="9229726" cy="91863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8" name="Rectangle 3"/>
          <p:cNvSpPr>
            <a:spLocks noChangeArrowheads="1"/>
          </p:cNvSpPr>
          <p:nvPr/>
        </p:nvSpPr>
        <p:spPr bwMode="auto">
          <a:xfrm>
            <a:off x="251524" y="27701"/>
            <a:ext cx="8361347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5pPr>
            <a:lvl6pPr marL="2514600" indent="-228600" defTabSz="4572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6pPr>
            <a:lvl7pPr marL="2971800" indent="-228600" defTabSz="4572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7pPr>
            <a:lvl8pPr marL="3429000" indent="-228600" defTabSz="4572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8pPr>
            <a:lvl9pPr marL="3886200" indent="-228600" defTabSz="4572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International Engagement</a:t>
            </a:r>
          </a:p>
        </p:txBody>
      </p:sp>
      <p:pic>
        <p:nvPicPr>
          <p:cNvPr id="21" name="Picture 20" descr="CityLogo_white.png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52329" y="34117"/>
            <a:ext cx="1747538" cy="432048"/>
          </a:xfrm>
          <a:prstGeom prst="rect">
            <a:avLst/>
          </a:prstGeom>
        </p:spPr>
      </p:pic>
      <p:sp>
        <p:nvSpPr>
          <p:cNvPr id="27" name="Chevron 26"/>
          <p:cNvSpPr/>
          <p:nvPr/>
        </p:nvSpPr>
        <p:spPr>
          <a:xfrm>
            <a:off x="6194048" y="1131221"/>
            <a:ext cx="2698432" cy="817240"/>
          </a:xfrm>
          <a:prstGeom prst="roundRect">
            <a:avLst/>
          </a:prstGeom>
          <a:solidFill>
            <a:schemeClr val="bg2">
              <a:lumMod val="60000"/>
              <a:lumOff val="40000"/>
            </a:schemeClr>
          </a:solidFill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4">
              <a:hueOff val="0"/>
              <a:satOff val="0"/>
              <a:lumOff val="0"/>
              <a:alphaOff val="0"/>
            </a:schemeClr>
          </a:fillRef>
          <a:effectRef idx="0">
            <a:schemeClr val="accent4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37" name="Rectangle 36"/>
          <p:cNvSpPr/>
          <p:nvPr/>
        </p:nvSpPr>
        <p:spPr>
          <a:xfrm>
            <a:off x="6702094" y="1341931"/>
            <a:ext cx="1737976" cy="43088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defTabSz="1066800">
              <a:spcAft>
                <a:spcPts val="0"/>
              </a:spcAft>
            </a:pPr>
            <a:r>
              <a:rPr lang="en-GB" sz="2200" b="1" dirty="0">
                <a:solidFill>
                  <a:schemeClr val="bg1"/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Consultancy</a:t>
            </a:r>
          </a:p>
        </p:txBody>
      </p:sp>
      <p:sp>
        <p:nvSpPr>
          <p:cNvPr id="3" name="Rectangle 2"/>
          <p:cNvSpPr/>
          <p:nvPr/>
        </p:nvSpPr>
        <p:spPr>
          <a:xfrm>
            <a:off x="530207" y="4195020"/>
            <a:ext cx="2521844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n-GB" b="1" dirty="0">
                <a:solidFill>
                  <a:schemeClr val="bg1"/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Summer</a:t>
            </a:r>
            <a:r>
              <a:rPr lang="en-GB" b="1" dirty="0">
                <a:solidFill>
                  <a:schemeClr val="bg1"/>
                </a:solidFill>
              </a:rPr>
              <a:t> </a:t>
            </a:r>
            <a:r>
              <a:rPr lang="en-GB" b="1" dirty="0">
                <a:solidFill>
                  <a:schemeClr val="bg1"/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Schools</a:t>
            </a:r>
          </a:p>
        </p:txBody>
      </p:sp>
      <p:grpSp>
        <p:nvGrpSpPr>
          <p:cNvPr id="33" name="Group 32"/>
          <p:cNvGrpSpPr/>
          <p:nvPr/>
        </p:nvGrpSpPr>
        <p:grpSpPr>
          <a:xfrm>
            <a:off x="6194048" y="2993834"/>
            <a:ext cx="2698432" cy="817240"/>
            <a:chOff x="-965676" y="-1254229"/>
            <a:chExt cx="3265103" cy="817240"/>
          </a:xfrm>
        </p:grpSpPr>
        <p:sp>
          <p:nvSpPr>
            <p:cNvPr id="34" name="Chevron 30"/>
            <p:cNvSpPr/>
            <p:nvPr/>
          </p:nvSpPr>
          <p:spPr>
            <a:xfrm>
              <a:off x="-965676" y="-1254229"/>
              <a:ext cx="3265103" cy="817240"/>
            </a:xfrm>
            <a:prstGeom prst="roundRect">
              <a:avLst/>
            </a:pr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4">
                <a:hueOff val="0"/>
                <a:satOff val="0"/>
                <a:lumOff val="0"/>
                <a:alphaOff val="0"/>
              </a:schemeClr>
            </a:fillRef>
            <a:effectRef idx="0">
              <a:schemeClr val="accent4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35" name="Chevron 4"/>
            <p:cNvSpPr txBox="1"/>
            <p:nvPr/>
          </p:nvSpPr>
          <p:spPr>
            <a:xfrm>
              <a:off x="-557057" y="-1254229"/>
              <a:ext cx="2447863" cy="817240"/>
            </a:xfrm>
            <a:prstGeom prst="round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96012" tIns="32004" rIns="32004" bIns="32004" numCol="1" spcCol="1270" anchor="ctr" anchorCtr="0">
              <a:noAutofit/>
            </a:bodyPr>
            <a:lstStyle/>
            <a:p>
              <a:pPr algn="ctr" defTabSz="1066800">
                <a:lnSpc>
                  <a:spcPct val="90000"/>
                </a:lnSpc>
                <a:spcAft>
                  <a:spcPct val="35000"/>
                </a:spcAft>
              </a:pPr>
              <a:r>
                <a:rPr lang="en-GB" sz="2200" b="1" dirty="0">
                  <a:latin typeface="Arial Unicode MS" panose="020B0604020202020204" pitchFamily="34" charset="-128"/>
                  <a:ea typeface="Arial Unicode MS" panose="020B0604020202020204" pitchFamily="34" charset="-128"/>
                  <a:cs typeface="Arial Unicode MS" panose="020B0604020202020204" pitchFamily="34" charset="-128"/>
                </a:rPr>
                <a:t>Teacher Training</a:t>
              </a:r>
            </a:p>
          </p:txBody>
        </p:sp>
      </p:grpSp>
      <p:grpSp>
        <p:nvGrpSpPr>
          <p:cNvPr id="36" name="Group 35"/>
          <p:cNvGrpSpPr/>
          <p:nvPr/>
        </p:nvGrpSpPr>
        <p:grpSpPr>
          <a:xfrm>
            <a:off x="314184" y="2045291"/>
            <a:ext cx="2698432" cy="817240"/>
            <a:chOff x="3023089" y="0"/>
            <a:chExt cx="3183286" cy="817240"/>
          </a:xfrm>
        </p:grpSpPr>
        <p:sp>
          <p:nvSpPr>
            <p:cNvPr id="38" name="Chevron 28"/>
            <p:cNvSpPr/>
            <p:nvPr/>
          </p:nvSpPr>
          <p:spPr>
            <a:xfrm>
              <a:off x="3023089" y="0"/>
              <a:ext cx="3183286" cy="817240"/>
            </a:xfrm>
            <a:prstGeom prst="roundRect">
              <a:avLst/>
            </a:pr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4">
                <a:hueOff val="0"/>
                <a:satOff val="0"/>
                <a:lumOff val="0"/>
                <a:alphaOff val="0"/>
              </a:schemeClr>
            </a:fillRef>
            <a:effectRef idx="0">
              <a:schemeClr val="accent4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39" name="Chevron 6"/>
            <p:cNvSpPr txBox="1"/>
            <p:nvPr/>
          </p:nvSpPr>
          <p:spPr>
            <a:xfrm>
              <a:off x="3411231" y="0"/>
              <a:ext cx="2386524" cy="817240"/>
            </a:xfrm>
            <a:prstGeom prst="round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96012" tIns="32004" rIns="32004" bIns="32004" numCol="1" spcCol="1270" anchor="ctr" anchorCtr="0">
              <a:noAutofit/>
            </a:bodyPr>
            <a:lstStyle/>
            <a:p>
              <a:pPr algn="ctr" defTabSz="1066800">
                <a:lnSpc>
                  <a:spcPct val="70000"/>
                </a:lnSpc>
                <a:spcAft>
                  <a:spcPts val="0"/>
                </a:spcAft>
              </a:pPr>
              <a:endParaRPr lang="en-GB" b="1" dirty="0"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endParaRPr>
            </a:p>
          </p:txBody>
        </p:sp>
      </p:grpSp>
      <p:grpSp>
        <p:nvGrpSpPr>
          <p:cNvPr id="40" name="Group 39"/>
          <p:cNvGrpSpPr/>
          <p:nvPr/>
        </p:nvGrpSpPr>
        <p:grpSpPr>
          <a:xfrm>
            <a:off x="3249061" y="2035310"/>
            <a:ext cx="2703781" cy="817240"/>
            <a:chOff x="2324201" y="-32015"/>
            <a:chExt cx="3265103" cy="817240"/>
          </a:xfrm>
        </p:grpSpPr>
        <p:sp>
          <p:nvSpPr>
            <p:cNvPr id="41" name="Chevron 26"/>
            <p:cNvSpPr/>
            <p:nvPr/>
          </p:nvSpPr>
          <p:spPr>
            <a:xfrm>
              <a:off x="2324201" y="-32015"/>
              <a:ext cx="3265103" cy="817240"/>
            </a:xfrm>
            <a:prstGeom prst="roundRect">
              <a:avLst/>
            </a:pr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4">
                <a:hueOff val="0"/>
                <a:satOff val="0"/>
                <a:lumOff val="0"/>
                <a:alphaOff val="0"/>
              </a:schemeClr>
            </a:fillRef>
            <a:effectRef idx="0">
              <a:schemeClr val="accent4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42" name="Chevron 8"/>
            <p:cNvSpPr txBox="1"/>
            <p:nvPr/>
          </p:nvSpPr>
          <p:spPr>
            <a:xfrm>
              <a:off x="2719521" y="-32015"/>
              <a:ext cx="2447864" cy="817240"/>
            </a:xfrm>
            <a:prstGeom prst="round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96012" tIns="32004" rIns="32004" bIns="32004" numCol="1" spcCol="1270" anchor="ctr" anchorCtr="0">
              <a:noAutofit/>
            </a:bodyPr>
            <a:lstStyle/>
            <a:p>
              <a:pPr algn="ctr" defTabSz="1066800">
                <a:spcAft>
                  <a:spcPts val="0"/>
                </a:spcAft>
              </a:pPr>
              <a:r>
                <a:rPr lang="en-GB" sz="2200" b="1" dirty="0">
                  <a:solidFill>
                    <a:schemeClr val="bg1"/>
                  </a:solidFill>
                  <a:latin typeface="Arial Unicode MS" panose="020B0604020202020204" pitchFamily="34" charset="-128"/>
                  <a:ea typeface="Arial Unicode MS" panose="020B0604020202020204" pitchFamily="34" charset="-128"/>
                  <a:cs typeface="Arial Unicode MS" panose="020B0604020202020204" pitchFamily="34" charset="-128"/>
                </a:rPr>
                <a:t>Course</a:t>
              </a:r>
            </a:p>
            <a:p>
              <a:pPr algn="ctr" defTabSz="1066800">
                <a:spcAft>
                  <a:spcPts val="0"/>
                </a:spcAft>
              </a:pPr>
              <a:r>
                <a:rPr lang="en-GB" sz="2200" b="1" dirty="0">
                  <a:solidFill>
                    <a:schemeClr val="bg1"/>
                  </a:solidFill>
                  <a:latin typeface="Arial Unicode MS" panose="020B0604020202020204" pitchFamily="34" charset="-128"/>
                  <a:ea typeface="Arial Unicode MS" panose="020B0604020202020204" pitchFamily="34" charset="-128"/>
                  <a:cs typeface="Arial Unicode MS" panose="020B0604020202020204" pitchFamily="34" charset="-128"/>
                </a:rPr>
                <a:t>Development</a:t>
              </a:r>
            </a:p>
          </p:txBody>
        </p:sp>
      </p:grpSp>
      <p:sp>
        <p:nvSpPr>
          <p:cNvPr id="43" name="Rectangle 42"/>
          <p:cNvSpPr/>
          <p:nvPr/>
        </p:nvSpPr>
        <p:spPr>
          <a:xfrm>
            <a:off x="746233" y="2038816"/>
            <a:ext cx="1834155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defTabSz="1066800">
              <a:spcAft>
                <a:spcPts val="0"/>
              </a:spcAft>
            </a:pPr>
            <a:r>
              <a:rPr lang="en-GB" sz="2200" b="1" dirty="0">
                <a:solidFill>
                  <a:schemeClr val="bg1"/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Campus </a:t>
            </a:r>
          </a:p>
          <a:p>
            <a:pPr algn="ctr" defTabSz="1066800">
              <a:spcAft>
                <a:spcPts val="0"/>
              </a:spcAft>
            </a:pPr>
            <a:r>
              <a:rPr lang="en-GB" sz="2200" b="1" dirty="0">
                <a:solidFill>
                  <a:schemeClr val="bg1"/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Management</a:t>
            </a:r>
          </a:p>
        </p:txBody>
      </p:sp>
      <p:grpSp>
        <p:nvGrpSpPr>
          <p:cNvPr id="44" name="Group 43"/>
          <p:cNvGrpSpPr/>
          <p:nvPr/>
        </p:nvGrpSpPr>
        <p:grpSpPr>
          <a:xfrm>
            <a:off x="6194048" y="2040557"/>
            <a:ext cx="2698432" cy="817240"/>
            <a:chOff x="0" y="33051"/>
            <a:chExt cx="3265103" cy="817240"/>
          </a:xfrm>
        </p:grpSpPr>
        <p:sp>
          <p:nvSpPr>
            <p:cNvPr id="45" name="Chevron 30"/>
            <p:cNvSpPr/>
            <p:nvPr/>
          </p:nvSpPr>
          <p:spPr>
            <a:xfrm>
              <a:off x="0" y="33051"/>
              <a:ext cx="3265103" cy="817240"/>
            </a:xfrm>
            <a:prstGeom prst="roundRect">
              <a:avLst/>
            </a:pr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4">
                <a:hueOff val="0"/>
                <a:satOff val="0"/>
                <a:lumOff val="0"/>
                <a:alphaOff val="0"/>
              </a:schemeClr>
            </a:fillRef>
            <a:effectRef idx="0">
              <a:schemeClr val="accent4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46" name="Chevron 4"/>
            <p:cNvSpPr txBox="1"/>
            <p:nvPr/>
          </p:nvSpPr>
          <p:spPr>
            <a:xfrm>
              <a:off x="408619" y="33051"/>
              <a:ext cx="2447863" cy="817240"/>
            </a:xfrm>
            <a:prstGeom prst="round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96012" tIns="32004" rIns="32004" bIns="32004" numCol="1" spcCol="1270" anchor="ctr" anchorCtr="0">
              <a:noAutofit/>
            </a:bodyPr>
            <a:lstStyle/>
            <a:p>
              <a:pPr algn="ctr" defTabSz="1066800">
                <a:lnSpc>
                  <a:spcPct val="90000"/>
                </a:lnSpc>
                <a:spcAft>
                  <a:spcPct val="35000"/>
                </a:spcAft>
              </a:pPr>
              <a:r>
                <a:rPr lang="en-GB" sz="2200" b="1" dirty="0">
                  <a:latin typeface="Arial Unicode MS" panose="020B0604020202020204" pitchFamily="34" charset="-128"/>
                  <a:ea typeface="Arial Unicode MS" panose="020B0604020202020204" pitchFamily="34" charset="-128"/>
                  <a:cs typeface="Arial Unicode MS" panose="020B0604020202020204" pitchFamily="34" charset="-128"/>
                </a:rPr>
                <a:t>Accredited Courses</a:t>
              </a:r>
            </a:p>
          </p:txBody>
        </p:sp>
      </p:grpSp>
      <p:grpSp>
        <p:nvGrpSpPr>
          <p:cNvPr id="47" name="Group 46"/>
          <p:cNvGrpSpPr/>
          <p:nvPr/>
        </p:nvGrpSpPr>
        <p:grpSpPr>
          <a:xfrm>
            <a:off x="314183" y="3005114"/>
            <a:ext cx="2698432" cy="950239"/>
            <a:chOff x="-211480" y="33314"/>
            <a:chExt cx="3270270" cy="950239"/>
          </a:xfrm>
        </p:grpSpPr>
        <p:sp>
          <p:nvSpPr>
            <p:cNvPr id="48" name="Chevron 28"/>
            <p:cNvSpPr/>
            <p:nvPr/>
          </p:nvSpPr>
          <p:spPr>
            <a:xfrm>
              <a:off x="-206312" y="33314"/>
              <a:ext cx="3265102" cy="817240"/>
            </a:xfrm>
            <a:prstGeom prst="roundRect">
              <a:avLst/>
            </a:pr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4">
                <a:hueOff val="0"/>
                <a:satOff val="0"/>
                <a:lumOff val="0"/>
                <a:alphaOff val="0"/>
              </a:schemeClr>
            </a:fillRef>
            <a:effectRef idx="0">
              <a:schemeClr val="accent4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49" name="Chevron 6"/>
            <p:cNvSpPr txBox="1"/>
            <p:nvPr/>
          </p:nvSpPr>
          <p:spPr>
            <a:xfrm>
              <a:off x="-211480" y="166313"/>
              <a:ext cx="3096469" cy="817240"/>
            </a:xfrm>
            <a:prstGeom prst="round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96012" tIns="32004" rIns="32004" bIns="32004" numCol="1" spcCol="1270" anchor="ctr" anchorCtr="0">
              <a:noAutofit/>
            </a:bodyPr>
            <a:lstStyle/>
            <a:p>
              <a:pPr algn="ctr" defTabSz="1066800">
                <a:spcAft>
                  <a:spcPts val="0"/>
                </a:spcAft>
              </a:pPr>
              <a:r>
                <a:rPr lang="en-GB" sz="2200" b="1" dirty="0">
                  <a:latin typeface="Arial Unicode MS" panose="020B0604020202020204" pitchFamily="34" charset="-128"/>
                  <a:ea typeface="Arial Unicode MS" panose="020B0604020202020204" pitchFamily="34" charset="-128"/>
                  <a:cs typeface="Arial Unicode MS" panose="020B0604020202020204" pitchFamily="34" charset="-128"/>
                </a:rPr>
                <a:t>Tailored Levelled Courses</a:t>
              </a:r>
            </a:p>
            <a:p>
              <a:pPr algn="ctr" defTabSz="1066800">
                <a:spcAft>
                  <a:spcPts val="0"/>
                </a:spcAft>
              </a:pPr>
              <a:endParaRPr lang="en-GB" sz="2200" b="1" dirty="0"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endParaRPr>
            </a:p>
          </p:txBody>
        </p:sp>
      </p:grpSp>
      <p:grpSp>
        <p:nvGrpSpPr>
          <p:cNvPr id="50" name="Group 49"/>
          <p:cNvGrpSpPr/>
          <p:nvPr/>
        </p:nvGrpSpPr>
        <p:grpSpPr>
          <a:xfrm>
            <a:off x="3254409" y="2984134"/>
            <a:ext cx="2698432" cy="817240"/>
            <a:chOff x="2296241" y="12334"/>
            <a:chExt cx="3265103" cy="817240"/>
          </a:xfrm>
        </p:grpSpPr>
        <p:sp>
          <p:nvSpPr>
            <p:cNvPr id="51" name="Chevron 26"/>
            <p:cNvSpPr/>
            <p:nvPr/>
          </p:nvSpPr>
          <p:spPr>
            <a:xfrm>
              <a:off x="2296241" y="12334"/>
              <a:ext cx="3265103" cy="817240"/>
            </a:xfrm>
            <a:prstGeom prst="roundRect">
              <a:avLst/>
            </a:pr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4">
                <a:hueOff val="0"/>
                <a:satOff val="0"/>
                <a:lumOff val="0"/>
                <a:alphaOff val="0"/>
              </a:schemeClr>
            </a:fillRef>
            <a:effectRef idx="0">
              <a:schemeClr val="accent4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52" name="Chevron 8"/>
            <p:cNvSpPr txBox="1"/>
            <p:nvPr/>
          </p:nvSpPr>
          <p:spPr>
            <a:xfrm>
              <a:off x="2704860" y="12334"/>
              <a:ext cx="2447863" cy="817240"/>
            </a:xfrm>
            <a:prstGeom prst="round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96012" tIns="32004" rIns="32004" bIns="32004" numCol="1" spcCol="1270" anchor="ctr" anchorCtr="0">
              <a:noAutofit/>
            </a:bodyPr>
            <a:lstStyle/>
            <a:p>
              <a:pPr algn="ctr" defTabSz="1066800">
                <a:spcAft>
                  <a:spcPts val="0"/>
                </a:spcAft>
              </a:pPr>
              <a:r>
                <a:rPr lang="en-GB" sz="2200" b="1" dirty="0">
                  <a:latin typeface="Arial Unicode MS" panose="020B0604020202020204" pitchFamily="34" charset="-128"/>
                  <a:ea typeface="Arial Unicode MS" panose="020B0604020202020204" pitchFamily="34" charset="-128"/>
                  <a:cs typeface="Arial Unicode MS" panose="020B0604020202020204" pitchFamily="34" charset="-128"/>
                </a:rPr>
                <a:t>Short Courses &amp; Workshops</a:t>
              </a:r>
            </a:p>
          </p:txBody>
        </p:sp>
      </p:grpSp>
      <p:grpSp>
        <p:nvGrpSpPr>
          <p:cNvPr id="54" name="Group 53"/>
          <p:cNvGrpSpPr/>
          <p:nvPr/>
        </p:nvGrpSpPr>
        <p:grpSpPr>
          <a:xfrm>
            <a:off x="314183" y="3933056"/>
            <a:ext cx="2698432" cy="817240"/>
            <a:chOff x="0" y="0"/>
            <a:chExt cx="3265103" cy="817240"/>
          </a:xfrm>
        </p:grpSpPr>
        <p:sp>
          <p:nvSpPr>
            <p:cNvPr id="55" name="Chevron 30"/>
            <p:cNvSpPr/>
            <p:nvPr/>
          </p:nvSpPr>
          <p:spPr>
            <a:xfrm>
              <a:off x="0" y="0"/>
              <a:ext cx="3265103" cy="817240"/>
            </a:xfrm>
            <a:prstGeom prst="roundRect">
              <a:avLst/>
            </a:pr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4">
                <a:hueOff val="0"/>
                <a:satOff val="0"/>
                <a:lumOff val="0"/>
                <a:alphaOff val="0"/>
              </a:schemeClr>
            </a:fillRef>
            <a:effectRef idx="0">
              <a:schemeClr val="accent4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56" name="Chevron 4"/>
            <p:cNvSpPr txBox="1"/>
            <p:nvPr/>
          </p:nvSpPr>
          <p:spPr>
            <a:xfrm>
              <a:off x="408620" y="0"/>
              <a:ext cx="2447863" cy="817240"/>
            </a:xfrm>
            <a:prstGeom prst="round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96012" tIns="32004" rIns="32004" bIns="32004" numCol="1" spcCol="1270" anchor="ctr" anchorCtr="0">
              <a:noAutofit/>
            </a:bodyPr>
            <a:lstStyle/>
            <a:p>
              <a:pPr algn="ctr" defTabSz="1066800">
                <a:spcAft>
                  <a:spcPct val="35000"/>
                </a:spcAft>
              </a:pPr>
              <a:r>
                <a:rPr lang="en-GB" sz="2200" b="1" dirty="0">
                  <a:latin typeface="Arial Unicode MS" panose="020B0604020202020204" pitchFamily="34" charset="-128"/>
                  <a:ea typeface="Arial Unicode MS" panose="020B0604020202020204" pitchFamily="34" charset="-128"/>
                  <a:cs typeface="Arial Unicode MS" panose="020B0604020202020204" pitchFamily="34" charset="-128"/>
                </a:rPr>
                <a:t>Capacity Building</a:t>
              </a:r>
            </a:p>
          </p:txBody>
        </p:sp>
      </p:grpSp>
      <p:grpSp>
        <p:nvGrpSpPr>
          <p:cNvPr id="57" name="Group 56"/>
          <p:cNvGrpSpPr/>
          <p:nvPr/>
        </p:nvGrpSpPr>
        <p:grpSpPr>
          <a:xfrm>
            <a:off x="3250673" y="3939533"/>
            <a:ext cx="2702168" cy="817240"/>
            <a:chOff x="2941272" y="0"/>
            <a:chExt cx="3265103" cy="817240"/>
          </a:xfrm>
        </p:grpSpPr>
        <p:sp>
          <p:nvSpPr>
            <p:cNvPr id="58" name="Chevron 28"/>
            <p:cNvSpPr/>
            <p:nvPr/>
          </p:nvSpPr>
          <p:spPr>
            <a:xfrm>
              <a:off x="2941272" y="0"/>
              <a:ext cx="3265103" cy="817240"/>
            </a:xfrm>
            <a:prstGeom prst="roundRect">
              <a:avLst/>
            </a:pr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4">
                <a:hueOff val="0"/>
                <a:satOff val="0"/>
                <a:lumOff val="0"/>
                <a:alphaOff val="0"/>
              </a:schemeClr>
            </a:fillRef>
            <a:effectRef idx="0">
              <a:schemeClr val="accent4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59" name="Chevron 6"/>
            <p:cNvSpPr txBox="1"/>
            <p:nvPr/>
          </p:nvSpPr>
          <p:spPr>
            <a:xfrm>
              <a:off x="3349892" y="0"/>
              <a:ext cx="2447863" cy="817240"/>
            </a:xfrm>
            <a:prstGeom prst="round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96012" tIns="32004" rIns="32004" bIns="32004" numCol="1" spcCol="1270" anchor="ctr" anchorCtr="0">
              <a:noAutofit/>
            </a:bodyPr>
            <a:lstStyle/>
            <a:p>
              <a:pPr algn="ctr" defTabSz="1066800">
                <a:lnSpc>
                  <a:spcPct val="70000"/>
                </a:lnSpc>
                <a:spcAft>
                  <a:spcPts val="0"/>
                </a:spcAft>
              </a:pPr>
              <a:endParaRPr lang="en-GB" b="1" dirty="0"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endParaRPr>
            </a:p>
          </p:txBody>
        </p:sp>
      </p:grpSp>
      <p:grpSp>
        <p:nvGrpSpPr>
          <p:cNvPr id="60" name="Group 59"/>
          <p:cNvGrpSpPr/>
          <p:nvPr/>
        </p:nvGrpSpPr>
        <p:grpSpPr>
          <a:xfrm>
            <a:off x="251524" y="4918649"/>
            <a:ext cx="2698432" cy="817240"/>
            <a:chOff x="5879864" y="0"/>
            <a:chExt cx="3265103" cy="817240"/>
          </a:xfrm>
        </p:grpSpPr>
        <p:sp>
          <p:nvSpPr>
            <p:cNvPr id="61" name="Chevron 26"/>
            <p:cNvSpPr/>
            <p:nvPr/>
          </p:nvSpPr>
          <p:spPr>
            <a:xfrm>
              <a:off x="5879864" y="0"/>
              <a:ext cx="3265103" cy="817240"/>
            </a:xfrm>
            <a:prstGeom prst="roundRect">
              <a:avLst/>
            </a:pr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4">
                <a:hueOff val="0"/>
                <a:satOff val="0"/>
                <a:lumOff val="0"/>
                <a:alphaOff val="0"/>
              </a:schemeClr>
            </a:fillRef>
            <a:effectRef idx="0">
              <a:schemeClr val="accent4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62" name="Chevron 8"/>
            <p:cNvSpPr txBox="1"/>
            <p:nvPr/>
          </p:nvSpPr>
          <p:spPr>
            <a:xfrm>
              <a:off x="6288485" y="0"/>
              <a:ext cx="2447863" cy="817240"/>
            </a:xfrm>
            <a:prstGeom prst="round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96012" tIns="32004" rIns="32004" bIns="32004" numCol="1" spcCol="1270" anchor="ctr" anchorCtr="0">
              <a:noAutofit/>
            </a:bodyPr>
            <a:lstStyle/>
            <a:p>
              <a:pPr algn="ctr" defTabSz="1066800">
                <a:spcAft>
                  <a:spcPts val="0"/>
                </a:spcAft>
              </a:pPr>
              <a:r>
                <a:rPr lang="en-GB" sz="2000" b="1" dirty="0">
                  <a:latin typeface="Arial Unicode MS" panose="020B0604020202020204" pitchFamily="34" charset="-128"/>
                  <a:ea typeface="Arial Unicode MS" panose="020B0604020202020204" pitchFamily="34" charset="-128"/>
                  <a:cs typeface="Arial Unicode MS" panose="020B0604020202020204" pitchFamily="34" charset="-128"/>
                </a:rPr>
                <a:t>Student and Staff Mobility</a:t>
              </a:r>
            </a:p>
          </p:txBody>
        </p:sp>
      </p:grpSp>
      <p:sp>
        <p:nvSpPr>
          <p:cNvPr id="63" name="Rectangle 62"/>
          <p:cNvSpPr/>
          <p:nvPr/>
        </p:nvSpPr>
        <p:spPr>
          <a:xfrm>
            <a:off x="3864611" y="3933058"/>
            <a:ext cx="1532223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defTabSz="1066800">
              <a:spcAft>
                <a:spcPts val="0"/>
              </a:spcAft>
            </a:pPr>
            <a:r>
              <a:rPr lang="en-GB" sz="2200" b="1" dirty="0">
                <a:solidFill>
                  <a:schemeClr val="bg1"/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Quality </a:t>
            </a:r>
          </a:p>
          <a:p>
            <a:pPr algn="ctr" defTabSz="1066800">
              <a:spcAft>
                <a:spcPts val="0"/>
              </a:spcAft>
            </a:pPr>
            <a:r>
              <a:rPr lang="en-GB" sz="2200" b="1" dirty="0">
                <a:solidFill>
                  <a:schemeClr val="bg1"/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Assurance</a:t>
            </a:r>
          </a:p>
        </p:txBody>
      </p:sp>
      <p:sp>
        <p:nvSpPr>
          <p:cNvPr id="53" name="Chevron 26"/>
          <p:cNvSpPr/>
          <p:nvPr/>
        </p:nvSpPr>
        <p:spPr>
          <a:xfrm>
            <a:off x="3254409" y="1134460"/>
            <a:ext cx="2698432" cy="817240"/>
          </a:xfrm>
          <a:prstGeom prst="roundRect">
            <a:avLst/>
          </a:prstGeom>
          <a:solidFill>
            <a:schemeClr val="bg2">
              <a:lumMod val="60000"/>
              <a:lumOff val="40000"/>
            </a:schemeClr>
          </a:solidFill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4">
              <a:hueOff val="0"/>
              <a:satOff val="0"/>
              <a:lumOff val="0"/>
              <a:alphaOff val="0"/>
            </a:schemeClr>
          </a:fillRef>
          <a:effectRef idx="0">
            <a:schemeClr val="accent4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64" name="Rectangle 63"/>
          <p:cNvSpPr/>
          <p:nvPr/>
        </p:nvSpPr>
        <p:spPr>
          <a:xfrm>
            <a:off x="3576579" y="1124746"/>
            <a:ext cx="2129109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defTabSz="1066800">
              <a:spcAft>
                <a:spcPts val="0"/>
              </a:spcAft>
            </a:pPr>
            <a:r>
              <a:rPr lang="en-GB" sz="2200" b="1" dirty="0">
                <a:solidFill>
                  <a:schemeClr val="bg1"/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COGC Delivery</a:t>
            </a:r>
          </a:p>
          <a:p>
            <a:pPr algn="ctr" defTabSz="1066800">
              <a:spcAft>
                <a:spcPts val="0"/>
              </a:spcAft>
            </a:pPr>
            <a:r>
              <a:rPr lang="en-GB" sz="2200" b="1" dirty="0">
                <a:solidFill>
                  <a:schemeClr val="bg1"/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In country</a:t>
            </a:r>
          </a:p>
        </p:txBody>
      </p:sp>
      <p:sp>
        <p:nvSpPr>
          <p:cNvPr id="65" name="Chevron 26"/>
          <p:cNvSpPr/>
          <p:nvPr/>
        </p:nvSpPr>
        <p:spPr>
          <a:xfrm>
            <a:off x="314183" y="1124746"/>
            <a:ext cx="2698432" cy="817240"/>
          </a:xfrm>
          <a:prstGeom prst="roundRect">
            <a:avLst/>
          </a:prstGeom>
          <a:solidFill>
            <a:schemeClr val="bg2">
              <a:lumMod val="60000"/>
              <a:lumOff val="40000"/>
            </a:schemeClr>
          </a:solidFill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4">
              <a:hueOff val="0"/>
              <a:satOff val="0"/>
              <a:lumOff val="0"/>
              <a:alphaOff val="0"/>
            </a:schemeClr>
          </a:fillRef>
          <a:effectRef idx="0">
            <a:schemeClr val="accent4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66" name="Rectangle 65"/>
          <p:cNvSpPr/>
          <p:nvPr/>
        </p:nvSpPr>
        <p:spPr>
          <a:xfrm>
            <a:off x="722115" y="1124746"/>
            <a:ext cx="1957587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defTabSz="1066800">
              <a:spcAft>
                <a:spcPts val="0"/>
              </a:spcAft>
            </a:pPr>
            <a:r>
              <a:rPr lang="en-GB" sz="2200" b="1" dirty="0">
                <a:solidFill>
                  <a:schemeClr val="bg1"/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Franchise</a:t>
            </a:r>
          </a:p>
          <a:p>
            <a:pPr algn="ctr" defTabSz="1066800">
              <a:spcAft>
                <a:spcPts val="0"/>
              </a:spcAft>
            </a:pPr>
            <a:r>
              <a:rPr lang="en-GB" sz="2200" b="1" dirty="0">
                <a:solidFill>
                  <a:schemeClr val="bg1"/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Local Delivery</a:t>
            </a:r>
          </a:p>
        </p:txBody>
      </p:sp>
      <p:grpSp>
        <p:nvGrpSpPr>
          <p:cNvPr id="68" name="Group 67"/>
          <p:cNvGrpSpPr/>
          <p:nvPr/>
        </p:nvGrpSpPr>
        <p:grpSpPr>
          <a:xfrm>
            <a:off x="6187794" y="4950416"/>
            <a:ext cx="2698432" cy="817240"/>
            <a:chOff x="5879865" y="0"/>
            <a:chExt cx="3265103" cy="817240"/>
          </a:xfrm>
        </p:grpSpPr>
        <p:sp>
          <p:nvSpPr>
            <p:cNvPr id="69" name="Chevron 26"/>
            <p:cNvSpPr/>
            <p:nvPr/>
          </p:nvSpPr>
          <p:spPr>
            <a:xfrm>
              <a:off x="5879865" y="0"/>
              <a:ext cx="3265103" cy="817240"/>
            </a:xfrm>
            <a:prstGeom prst="roundRect">
              <a:avLst/>
            </a:pr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4">
                <a:hueOff val="0"/>
                <a:satOff val="0"/>
                <a:lumOff val="0"/>
                <a:alphaOff val="0"/>
              </a:schemeClr>
            </a:fillRef>
            <a:effectRef idx="0">
              <a:schemeClr val="accent4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70" name="Chevron 8"/>
            <p:cNvSpPr txBox="1"/>
            <p:nvPr/>
          </p:nvSpPr>
          <p:spPr>
            <a:xfrm>
              <a:off x="6288485" y="0"/>
              <a:ext cx="2447863" cy="817240"/>
            </a:xfrm>
            <a:prstGeom prst="round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96012" tIns="32004" rIns="32004" bIns="32004" numCol="1" spcCol="1270" anchor="ctr" anchorCtr="0">
              <a:noAutofit/>
            </a:bodyPr>
            <a:lstStyle/>
            <a:p>
              <a:pPr algn="ctr" defTabSz="1066800">
                <a:spcAft>
                  <a:spcPts val="0"/>
                </a:spcAft>
              </a:pPr>
              <a:r>
                <a:rPr lang="en-GB" sz="2000" b="1" dirty="0">
                  <a:latin typeface="Arial Unicode MS" panose="020B0604020202020204" pitchFamily="34" charset="-128"/>
                  <a:ea typeface="Arial Unicode MS" panose="020B0604020202020204" pitchFamily="34" charset="-128"/>
                  <a:cs typeface="Arial Unicode MS" panose="020B0604020202020204" pitchFamily="34" charset="-128"/>
                </a:rPr>
                <a:t>Host Delegations</a:t>
              </a:r>
            </a:p>
          </p:txBody>
        </p:sp>
      </p:grpSp>
      <p:grpSp>
        <p:nvGrpSpPr>
          <p:cNvPr id="71" name="Group 70"/>
          <p:cNvGrpSpPr/>
          <p:nvPr/>
        </p:nvGrpSpPr>
        <p:grpSpPr>
          <a:xfrm>
            <a:off x="3277983" y="4976727"/>
            <a:ext cx="2698432" cy="817240"/>
            <a:chOff x="5879865" y="0"/>
            <a:chExt cx="3265103" cy="817240"/>
          </a:xfrm>
        </p:grpSpPr>
        <p:sp>
          <p:nvSpPr>
            <p:cNvPr id="72" name="Chevron 26"/>
            <p:cNvSpPr/>
            <p:nvPr/>
          </p:nvSpPr>
          <p:spPr>
            <a:xfrm>
              <a:off x="5879865" y="0"/>
              <a:ext cx="3265103" cy="817240"/>
            </a:xfrm>
            <a:prstGeom prst="roundRect">
              <a:avLst/>
            </a:pr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4">
                <a:hueOff val="0"/>
                <a:satOff val="0"/>
                <a:lumOff val="0"/>
                <a:alphaOff val="0"/>
              </a:schemeClr>
            </a:fillRef>
            <a:effectRef idx="0">
              <a:schemeClr val="accent4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73" name="Chevron 8"/>
            <p:cNvSpPr txBox="1"/>
            <p:nvPr/>
          </p:nvSpPr>
          <p:spPr>
            <a:xfrm>
              <a:off x="6288485" y="0"/>
              <a:ext cx="2447863" cy="817240"/>
            </a:xfrm>
            <a:prstGeom prst="round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96012" tIns="32004" rIns="32004" bIns="32004" numCol="1" spcCol="1270" anchor="ctr" anchorCtr="0">
              <a:noAutofit/>
            </a:bodyPr>
            <a:lstStyle/>
            <a:p>
              <a:pPr algn="ctr" defTabSz="1066800">
                <a:spcAft>
                  <a:spcPts val="0"/>
                </a:spcAft>
              </a:pPr>
              <a:r>
                <a:rPr lang="en-GB" sz="2000" b="1" dirty="0">
                  <a:latin typeface="Arial Unicode MS" panose="020B0604020202020204" pitchFamily="34" charset="-128"/>
                  <a:ea typeface="Arial Unicode MS" panose="020B0604020202020204" pitchFamily="34" charset="-128"/>
                  <a:cs typeface="Arial Unicode MS" panose="020B0604020202020204" pitchFamily="34" charset="-128"/>
                </a:rPr>
                <a:t>Guest Speakers</a:t>
              </a:r>
            </a:p>
          </p:txBody>
        </p:sp>
      </p:grpSp>
      <p:grpSp>
        <p:nvGrpSpPr>
          <p:cNvPr id="67" name="Group 66"/>
          <p:cNvGrpSpPr/>
          <p:nvPr/>
        </p:nvGrpSpPr>
        <p:grpSpPr>
          <a:xfrm>
            <a:off x="6190332" y="3955353"/>
            <a:ext cx="2698432" cy="817240"/>
            <a:chOff x="-965676" y="-1254229"/>
            <a:chExt cx="3265103" cy="817240"/>
          </a:xfrm>
        </p:grpSpPr>
        <p:sp>
          <p:nvSpPr>
            <p:cNvPr id="74" name="Chevron 30"/>
            <p:cNvSpPr/>
            <p:nvPr/>
          </p:nvSpPr>
          <p:spPr>
            <a:xfrm>
              <a:off x="-965676" y="-1254229"/>
              <a:ext cx="3265103" cy="817240"/>
            </a:xfrm>
            <a:prstGeom prst="roundRect">
              <a:avLst/>
            </a:pr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4">
                <a:hueOff val="0"/>
                <a:satOff val="0"/>
                <a:lumOff val="0"/>
                <a:alphaOff val="0"/>
              </a:schemeClr>
            </a:fillRef>
            <a:effectRef idx="0">
              <a:schemeClr val="accent4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75" name="Chevron 4"/>
            <p:cNvSpPr txBox="1"/>
            <p:nvPr/>
          </p:nvSpPr>
          <p:spPr>
            <a:xfrm>
              <a:off x="-557057" y="-1254229"/>
              <a:ext cx="2447863" cy="817240"/>
            </a:xfrm>
            <a:prstGeom prst="round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96012" tIns="32004" rIns="32004" bIns="32004" numCol="1" spcCol="1270" anchor="ctr" anchorCtr="0">
              <a:noAutofit/>
            </a:bodyPr>
            <a:lstStyle/>
            <a:p>
              <a:pPr algn="ctr" defTabSz="1066800">
                <a:lnSpc>
                  <a:spcPct val="90000"/>
                </a:lnSpc>
                <a:spcAft>
                  <a:spcPct val="35000"/>
                </a:spcAft>
              </a:pPr>
              <a:r>
                <a:rPr lang="en-GB" sz="2200" b="1" dirty="0">
                  <a:latin typeface="Arial Unicode MS" panose="020B0604020202020204" pitchFamily="34" charset="-128"/>
                  <a:ea typeface="Arial Unicode MS" panose="020B0604020202020204" pitchFamily="34" charset="-128"/>
                  <a:cs typeface="Arial Unicode MS" panose="020B0604020202020204" pitchFamily="34" charset="-128"/>
                </a:rPr>
                <a:t>Qualification Mapping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4154798879"/>
      </p:ext>
    </p:ext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3" grpId="0"/>
    </p:bldLst>
  </p:timing>
</p:sld>
</file>

<file path=ppt/theme/theme1.xml><?xml version="1.0" encoding="utf-8"?>
<a:theme xmlns:a="http://schemas.openxmlformats.org/drawingml/2006/main" name="Blank Presentation">
  <a:themeElements>
    <a:clrScheme name="Blank Presentatio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Blank Presentation">
      <a:majorFont>
        <a:latin typeface="Times"/>
        <a:ea typeface=""/>
        <a:cs typeface=""/>
      </a:majorFont>
      <a:minorFont>
        <a:latin typeface="Times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>
            <a:ln>
              <a:noFill/>
            </a:ln>
            <a:solidFill>
              <a:schemeClr val="tx1"/>
            </a:solidFill>
            <a:effectLst/>
            <a:latin typeface="Times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>
            <a:ln>
              <a:noFill/>
            </a:ln>
            <a:solidFill>
              <a:schemeClr val="tx1"/>
            </a:solidFill>
            <a:effectLst/>
            <a:latin typeface="Times" charset="0"/>
          </a:defRPr>
        </a:defPPr>
      </a:lstStyle>
    </a:lnDef>
  </a:objectDefaults>
  <a:extraClrSchemeLst>
    <a:extraClrScheme>
      <a:clrScheme name="Blank Presentatio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Presentatio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Presentatio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Presentatio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Presentatio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Presentatio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ank Presentatio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713E39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BBAFAE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ank Presentatio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ank Presentatio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ank Presentatio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ank Presentatio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ank Presentatio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3160</TotalTime>
  <Words>840</Words>
  <Application>Microsoft Office PowerPoint</Application>
  <PresentationFormat>On-screen Show (4:3)</PresentationFormat>
  <Paragraphs>150</Paragraphs>
  <Slides>10</Slides>
  <Notes>3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6" baseType="lpstr">
      <vt:lpstr>Arial Unicode MS</vt:lpstr>
      <vt:lpstr>Arial</vt:lpstr>
      <vt:lpstr>Arial Narrow</vt:lpstr>
      <vt:lpstr>Calibri</vt:lpstr>
      <vt:lpstr>Times</vt:lpstr>
      <vt:lpstr>Blank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Glasgow College of Building &amp; Printing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Heather Curran</dc:creator>
  <cp:lastModifiedBy>HP</cp:lastModifiedBy>
  <cp:revision>592</cp:revision>
  <cp:lastPrinted>2019-07-09T07:41:55Z</cp:lastPrinted>
  <dcterms:created xsi:type="dcterms:W3CDTF">2011-01-11T14:27:45Z</dcterms:created>
  <dcterms:modified xsi:type="dcterms:W3CDTF">2020-05-24T16:48:53Z</dcterms:modified>
</cp:coreProperties>
</file>